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4660"/>
  </p:normalViewPr>
  <p:slideViewPr>
    <p:cSldViewPr>
      <p:cViewPr>
        <p:scale>
          <a:sx n="33" d="100"/>
          <a:sy n="33" d="100"/>
        </p:scale>
        <p:origin x="-2004" y="-8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C29DD-DDDD-4D50-86DA-9E1F464C6D9F}" type="datetimeFigureOut">
              <a:rPr lang="en-US" smtClean="0"/>
              <a:pPr/>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FA668-DCE3-40D4-B4AD-71600AFB20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C29DD-DDDD-4D50-86DA-9E1F464C6D9F}" type="datetimeFigureOut">
              <a:rPr lang="en-US" smtClean="0"/>
              <a:pPr/>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FA668-DCE3-40D4-B4AD-71600AFB20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C29DD-DDDD-4D50-86DA-9E1F464C6D9F}" type="datetimeFigureOut">
              <a:rPr lang="en-US" smtClean="0"/>
              <a:pPr/>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FA668-DCE3-40D4-B4AD-71600AFB20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C29DD-DDDD-4D50-86DA-9E1F464C6D9F}" type="datetimeFigureOut">
              <a:rPr lang="en-US" smtClean="0"/>
              <a:pPr/>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FA668-DCE3-40D4-B4AD-71600AFB20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C29DD-DDDD-4D50-86DA-9E1F464C6D9F}" type="datetimeFigureOut">
              <a:rPr lang="en-US" smtClean="0"/>
              <a:pPr/>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FA668-DCE3-40D4-B4AD-71600AFB20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C29DD-DDDD-4D50-86DA-9E1F464C6D9F}" type="datetimeFigureOut">
              <a:rPr lang="en-US" smtClean="0"/>
              <a:pPr/>
              <a:t>9/27/2013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FA668-DCE3-40D4-B4AD-71600AFB20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C29DD-DDDD-4D50-86DA-9E1F464C6D9F}" type="datetimeFigureOut">
              <a:rPr lang="en-US" smtClean="0"/>
              <a:pPr/>
              <a:t>9/27/2013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FA668-DCE3-40D4-B4AD-71600AFB20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C29DD-DDDD-4D50-86DA-9E1F464C6D9F}" type="datetimeFigureOut">
              <a:rPr lang="en-US" smtClean="0"/>
              <a:pPr/>
              <a:t>9/27/2013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FA668-DCE3-40D4-B4AD-71600AFB20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C29DD-DDDD-4D50-86DA-9E1F464C6D9F}" type="datetimeFigureOut">
              <a:rPr lang="en-US" smtClean="0"/>
              <a:pPr/>
              <a:t>9/27/2013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FA668-DCE3-40D4-B4AD-71600AFB20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C29DD-DDDD-4D50-86DA-9E1F464C6D9F}" type="datetimeFigureOut">
              <a:rPr lang="en-US" smtClean="0"/>
              <a:pPr/>
              <a:t>9/27/2013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FA668-DCE3-40D4-B4AD-71600AFB20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C29DD-DDDD-4D50-86DA-9E1F464C6D9F}" type="datetimeFigureOut">
              <a:rPr lang="en-US" smtClean="0"/>
              <a:pPr/>
              <a:t>9/27/2013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FA668-DCE3-40D4-B4AD-71600AFB20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36914"/>
            <a:ext cx="8229600" cy="52686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r>
              <a:rPr lang="en-US" dirty="0" smtClean="0"/>
              <a:t>Sixth Level</a:t>
            </a:r>
          </a:p>
          <a:p>
            <a:pPr lv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CB5C29DD-DDDD-4D50-86DA-9E1F464C6D9F}" type="datetimeFigureOut">
              <a:rPr lang="en-US" smtClean="0"/>
              <a:pPr/>
              <a:t>9/27/2013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DC5FA668-DCE3-40D4-B4AD-71600AFB20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53"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 lvl="2">
            <p:tnLst>
              <p:par>
                <p:cTn presetID="53"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 lvl="3">
            <p:tnLst>
              <p:par>
                <p:cTn presetID="53"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 lvl="4">
            <p:tnLst>
              <p:par>
                <p:cTn presetID="53"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 lvl="5">
            <p:tnLst>
              <p:par>
                <p:cTn presetID="53"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Kingdoms</a:t>
            </a:r>
            <a:endParaRPr lang="en-US" dirty="0"/>
          </a:p>
        </p:txBody>
      </p:sp>
      <p:sp>
        <p:nvSpPr>
          <p:cNvPr id="3" name="Content Placeholder 2"/>
          <p:cNvSpPr>
            <a:spLocks noGrp="1"/>
          </p:cNvSpPr>
          <p:nvPr>
            <p:ph idx="1"/>
          </p:nvPr>
        </p:nvSpPr>
        <p:spPr/>
        <p:txBody>
          <a:bodyPr/>
          <a:lstStyle/>
          <a:p>
            <a:r>
              <a:rPr lang="en-US" dirty="0" smtClean="0"/>
              <a:t>Through the sacrifice of Christ we are transferred from darkness to light</a:t>
            </a:r>
          </a:p>
          <a:p>
            <a:pPr lvl="1"/>
            <a:r>
              <a:rPr lang="en-US" dirty="0" smtClean="0"/>
              <a:t>Colossians 1:9-14</a:t>
            </a:r>
          </a:p>
          <a:p>
            <a:r>
              <a:rPr lang="en-US" dirty="0" smtClean="0"/>
              <a:t>Obedience gives us access to the blood of Christ</a:t>
            </a:r>
          </a:p>
          <a:p>
            <a:pPr lvl="1"/>
            <a:r>
              <a:rPr lang="en-US" dirty="0" smtClean="0"/>
              <a:t>Romans 6:15-17</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of Satan</a:t>
            </a:r>
            <a:endParaRPr lang="en-US" dirty="0"/>
          </a:p>
        </p:txBody>
      </p:sp>
      <p:sp>
        <p:nvSpPr>
          <p:cNvPr id="3" name="Content Placeholder 2"/>
          <p:cNvSpPr>
            <a:spLocks noGrp="1"/>
          </p:cNvSpPr>
          <p:nvPr>
            <p:ph idx="1"/>
          </p:nvPr>
        </p:nvSpPr>
        <p:spPr/>
        <p:txBody>
          <a:bodyPr/>
          <a:lstStyle/>
          <a:p>
            <a:r>
              <a:rPr lang="en-US" dirty="0" smtClean="0"/>
              <a:t>Satan is:</a:t>
            </a:r>
          </a:p>
          <a:p>
            <a:pPr lvl="1"/>
            <a:r>
              <a:rPr lang="en-US" dirty="0" smtClean="0"/>
              <a:t>The god of this world</a:t>
            </a:r>
          </a:p>
          <a:p>
            <a:pPr lvl="1"/>
            <a:r>
              <a:rPr lang="en-US" dirty="0" smtClean="0"/>
              <a:t>The ruler of this world</a:t>
            </a:r>
          </a:p>
          <a:p>
            <a:r>
              <a:rPr lang="en-US" dirty="0" smtClean="0"/>
              <a:t>His realm is worldliness!</a:t>
            </a:r>
          </a:p>
          <a:p>
            <a:pPr lvl="1"/>
            <a:r>
              <a:rPr lang="en-US" dirty="0" smtClean="0"/>
              <a:t>Sinful practices</a:t>
            </a:r>
          </a:p>
          <a:p>
            <a:pPr lvl="1"/>
            <a:r>
              <a:rPr lang="en-US" dirty="0" smtClean="0"/>
              <a:t>Sin:  to miss the mark</a:t>
            </a:r>
          </a:p>
          <a:p>
            <a:pPr lvl="1"/>
            <a:r>
              <a:rPr lang="en-US" dirty="0" smtClean="0"/>
              <a:t>Continuing in sin excludes one from God’s kingdom</a:t>
            </a:r>
            <a:endParaRPr lang="en-US" dirty="0"/>
          </a:p>
        </p:txBody>
      </p:sp>
      <p:sp>
        <p:nvSpPr>
          <p:cNvPr id="4" name="Rectangle 3"/>
          <p:cNvSpPr/>
          <p:nvPr/>
        </p:nvSpPr>
        <p:spPr>
          <a:xfrm>
            <a:off x="381000" y="121920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1 John 3:4:</a:t>
            </a:r>
            <a:br>
              <a:rPr lang="en-US" sz="2800" i="1" baseline="0" dirty="0" smtClean="0"/>
            </a:br>
            <a:r>
              <a:rPr lang="en-US" sz="2800" i="1" baseline="30000" dirty="0" smtClean="0"/>
              <a:t>4</a:t>
            </a:r>
            <a:r>
              <a:rPr lang="en-US" sz="2800" i="1" baseline="0" dirty="0" smtClean="0"/>
              <a:t>Whoever commits sin also commits lawlessness, and sin is lawlessness.</a:t>
            </a:r>
          </a:p>
        </p:txBody>
      </p:sp>
      <p:sp>
        <p:nvSpPr>
          <p:cNvPr id="5" name="Rectangle 4"/>
          <p:cNvSpPr/>
          <p:nvPr/>
        </p:nvSpPr>
        <p:spPr>
          <a:xfrm>
            <a:off x="381000" y="121920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1 Corinthians 6:9-11:</a:t>
            </a:r>
            <a:br>
              <a:rPr lang="en-US" sz="2800" i="1" baseline="0" dirty="0" smtClean="0"/>
            </a:br>
            <a:r>
              <a:rPr lang="en-US" sz="2800" i="1" baseline="30000" dirty="0" smtClean="0"/>
              <a:t>9</a:t>
            </a:r>
            <a:r>
              <a:rPr lang="en-US" sz="2800" i="1" baseline="0" dirty="0" smtClean="0"/>
              <a:t>Do you not know that the unrighteous will not inherit the kingdom of God? Do not be deceived. Neither fornicators, nor idolaters, nor adulterers, nor homosexuals, nor sodomites, </a:t>
            </a:r>
            <a:r>
              <a:rPr lang="en-US" sz="2800" i="1" baseline="30000" dirty="0" smtClean="0"/>
              <a:t>10</a:t>
            </a:r>
            <a:r>
              <a:rPr lang="en-US" sz="2800" i="1" baseline="0" dirty="0" smtClean="0"/>
              <a:t>nor thieves, nor covetous, nor drunkards, nor revilers, nor extortioners will inherit the kingdom of God. </a:t>
            </a:r>
            <a:r>
              <a:rPr lang="en-US" sz="2800" i="1" baseline="30000" dirty="0" smtClean="0"/>
              <a:t>11</a:t>
            </a:r>
            <a:r>
              <a:rPr lang="en-US" sz="2800" i="1" baseline="0" dirty="0" smtClean="0"/>
              <a:t>And such were some of you. But you were washed, but you were sanctified, but you were justified in the name of the Lord Jesus and by the Spirit of our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strVal val="#ppt_w*0.70"/>
                                          </p:val>
                                        </p:tav>
                                        <p:tav tm="100000">
                                          <p:val>
                                            <p:strVal val="#ppt_w"/>
                                          </p:val>
                                        </p:tav>
                                      </p:tavLst>
                                    </p:anim>
                                    <p:anim calcmode="lin" valueType="num">
                                      <p:cBhvr>
                                        <p:cTn id="43" dur="500" fill="hold"/>
                                        <p:tgtEl>
                                          <p:spTgt spid="4"/>
                                        </p:tgtEl>
                                        <p:attrNameLst>
                                          <p:attrName>ppt_h</p:attrName>
                                        </p:attrNameLst>
                                      </p:cBhvr>
                                      <p:tavLst>
                                        <p:tav tm="0">
                                          <p:val>
                                            <p:strVal val="#ppt_h"/>
                                          </p:val>
                                        </p:tav>
                                        <p:tav tm="100000">
                                          <p:val>
                                            <p:strVal val="#ppt_h"/>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par>
                                <p:cTn id="52" presetID="2" presetClass="exit" presetSubtype="3" fill="hold" grpId="1" nodeType="withEffect">
                                  <p:stCondLst>
                                    <p:cond delay="0"/>
                                  </p:stCondLst>
                                  <p:childTnLst>
                                    <p:anim calcmode="lin" valueType="num">
                                      <p:cBhvr additive="base">
                                        <p:cTn id="53" dur="500"/>
                                        <p:tgtEl>
                                          <p:spTgt spid="4"/>
                                        </p:tgtEl>
                                        <p:attrNameLst>
                                          <p:attrName>ppt_x</p:attrName>
                                        </p:attrNameLst>
                                      </p:cBhvr>
                                      <p:tavLst>
                                        <p:tav tm="0">
                                          <p:val>
                                            <p:strVal val="ppt_x"/>
                                          </p:val>
                                        </p:tav>
                                        <p:tav tm="100000">
                                          <p:val>
                                            <p:strVal val="1+ppt_w/2"/>
                                          </p:val>
                                        </p:tav>
                                      </p:tavLst>
                                    </p:anim>
                                    <p:anim calcmode="lin" valueType="num">
                                      <p:cBhvr additive="base">
                                        <p:cTn id="54" dur="500"/>
                                        <p:tgtEl>
                                          <p:spTgt spid="4"/>
                                        </p:tgtEl>
                                        <p:attrNameLst>
                                          <p:attrName>ppt_y</p:attrName>
                                        </p:attrNameLst>
                                      </p:cBhvr>
                                      <p:tavLst>
                                        <p:tav tm="0">
                                          <p:val>
                                            <p:strVal val="ppt_y"/>
                                          </p:val>
                                        </p:tav>
                                        <p:tav tm="100000">
                                          <p:val>
                                            <p:strVal val="0-ppt_h/2"/>
                                          </p:val>
                                        </p:tav>
                                      </p:tavLst>
                                    </p:anim>
                                    <p:set>
                                      <p:cBhvr>
                                        <p:cTn id="55" dur="1" fill="hold">
                                          <p:stCondLst>
                                            <p:cond delay="499"/>
                                          </p:stCondLst>
                                        </p:cTn>
                                        <p:tgtEl>
                                          <p:spTgt spid="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p:cTn id="6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2" dur="500"/>
                                        <p:tgtEl>
                                          <p:spTgt spid="3">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fill="hold"/>
                                        <p:tgtEl>
                                          <p:spTgt spid="5"/>
                                        </p:tgtEl>
                                        <p:attrNameLst>
                                          <p:attrName>ppt_w</p:attrName>
                                        </p:attrNameLst>
                                      </p:cBhvr>
                                      <p:tavLst>
                                        <p:tav tm="0">
                                          <p:val>
                                            <p:strVal val="#ppt_w*0.70"/>
                                          </p:val>
                                        </p:tav>
                                        <p:tav tm="100000">
                                          <p:val>
                                            <p:strVal val="#ppt_w"/>
                                          </p:val>
                                        </p:tav>
                                      </p:tavLst>
                                    </p:anim>
                                    <p:anim calcmode="lin" valueType="num">
                                      <p:cBhvr>
                                        <p:cTn id="68" dur="500" fill="hold"/>
                                        <p:tgtEl>
                                          <p:spTgt spid="5"/>
                                        </p:tgtEl>
                                        <p:attrNameLst>
                                          <p:attrName>ppt_h</p:attrName>
                                        </p:attrNameLst>
                                      </p:cBhvr>
                                      <p:tavLst>
                                        <p:tav tm="0">
                                          <p:val>
                                            <p:strVal val="#ppt_h"/>
                                          </p:val>
                                        </p:tav>
                                        <p:tav tm="100000">
                                          <p:val>
                                            <p:strVal val="#ppt_h"/>
                                          </p:val>
                                        </p:tav>
                                      </p:tavLst>
                                    </p:anim>
                                    <p:animEffect transition="in" filter="fade">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of Satan</a:t>
            </a:r>
            <a:endParaRPr lang="en-US" dirty="0"/>
          </a:p>
        </p:txBody>
      </p:sp>
      <p:sp>
        <p:nvSpPr>
          <p:cNvPr id="3" name="Content Placeholder 2"/>
          <p:cNvSpPr>
            <a:spLocks noGrp="1"/>
          </p:cNvSpPr>
          <p:nvPr>
            <p:ph idx="1"/>
          </p:nvPr>
        </p:nvSpPr>
        <p:spPr/>
        <p:txBody>
          <a:bodyPr/>
          <a:lstStyle/>
          <a:p>
            <a:r>
              <a:rPr lang="en-US" dirty="0" smtClean="0"/>
              <a:t>Ephesians 5:1-7</a:t>
            </a:r>
          </a:p>
          <a:p>
            <a:r>
              <a:rPr lang="en-US" dirty="0" smtClean="0"/>
              <a:t>Practices originate in the heart</a:t>
            </a:r>
          </a:p>
          <a:p>
            <a:pPr lvl="1"/>
            <a:r>
              <a:rPr lang="en-US" dirty="0" smtClean="0"/>
              <a:t>Matthew 12:33-37</a:t>
            </a:r>
          </a:p>
          <a:p>
            <a:r>
              <a:rPr lang="en-US" dirty="0" smtClean="0"/>
              <a:t>Kingdoms have different “wisdom”</a:t>
            </a:r>
          </a:p>
          <a:p>
            <a:pPr lvl="1"/>
            <a:r>
              <a:rPr lang="en-US" dirty="0" smtClean="0"/>
              <a:t>James 3:13-18</a:t>
            </a:r>
          </a:p>
          <a:p>
            <a:pPr lvl="1"/>
            <a:r>
              <a:rPr lang="en-US" dirty="0" smtClean="0"/>
              <a:t>Wisdom that reflects worldliness is “demonic”</a:t>
            </a:r>
          </a:p>
          <a:p>
            <a:pPr lvl="1"/>
            <a:r>
              <a:rPr lang="en-US" dirty="0" smtClean="0"/>
              <a:t>Wisdom from above is pure, peaceable, gentle…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of God</a:t>
            </a:r>
            <a:endParaRPr lang="en-US" dirty="0"/>
          </a:p>
        </p:txBody>
      </p:sp>
      <p:sp>
        <p:nvSpPr>
          <p:cNvPr id="3" name="Content Placeholder 2"/>
          <p:cNvSpPr>
            <a:spLocks noGrp="1"/>
          </p:cNvSpPr>
          <p:nvPr>
            <p:ph idx="1"/>
          </p:nvPr>
        </p:nvSpPr>
        <p:spPr/>
        <p:txBody>
          <a:bodyPr/>
          <a:lstStyle/>
          <a:p>
            <a:r>
              <a:rPr lang="en-US" dirty="0" smtClean="0"/>
              <a:t>Opposite of the kingdom of Satan</a:t>
            </a:r>
          </a:p>
          <a:p>
            <a:r>
              <a:rPr lang="en-US" dirty="0" smtClean="0"/>
              <a:t>Citizens of this kingdom act differently</a:t>
            </a:r>
          </a:p>
          <a:p>
            <a:pPr lvl="1"/>
            <a:r>
              <a:rPr lang="en-US" dirty="0" smtClean="0"/>
              <a:t>Ephesians 5:8-14</a:t>
            </a:r>
          </a:p>
          <a:p>
            <a:pPr lvl="1"/>
            <a:r>
              <a:rPr lang="en-US" dirty="0" smtClean="0"/>
              <a:t>1 Thessalonians 5:1-11</a:t>
            </a:r>
          </a:p>
          <a:p>
            <a:r>
              <a:rPr lang="en-US" dirty="0" smtClean="0"/>
              <a:t>Common religious belief:</a:t>
            </a:r>
          </a:p>
          <a:p>
            <a:pPr lvl="1"/>
            <a:r>
              <a:rPr lang="en-US" dirty="0" smtClean="0"/>
              <a:t>God doesn’t expect much out of us</a:t>
            </a:r>
          </a:p>
          <a:p>
            <a:pPr lvl="1"/>
            <a:r>
              <a:rPr lang="en-US" dirty="0" smtClean="0"/>
              <a:t>Does God expect us to change, to be different?</a:t>
            </a:r>
            <a:endParaRPr lang="en-US" dirty="0"/>
          </a:p>
        </p:txBody>
      </p:sp>
      <p:sp>
        <p:nvSpPr>
          <p:cNvPr id="4" name="Rectangle 3"/>
          <p:cNvSpPr/>
          <p:nvPr/>
        </p:nvSpPr>
        <p:spPr>
          <a:xfrm>
            <a:off x="438150" y="121920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John 8:44:</a:t>
            </a:r>
            <a:br>
              <a:rPr lang="en-US" sz="2800" i="1" baseline="0" dirty="0" smtClean="0"/>
            </a:br>
            <a:r>
              <a:rPr lang="en-US" sz="2800" i="1" baseline="30000" dirty="0" smtClean="0"/>
              <a:t>44</a:t>
            </a:r>
            <a:r>
              <a:rPr lang="en-US" sz="2800" i="1" baseline="0" dirty="0" smtClean="0"/>
              <a:t>You are of your father the devil, and the desires of your father you want to do. He was a murderer from the beginning, and does not stand in the truth, because there is no truth in him. When he speaks a lie, he speaks from his own resources, for he is a liar and the father of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strVal val="#ppt_w*0.70"/>
                                          </p:val>
                                        </p:tav>
                                        <p:tav tm="100000">
                                          <p:val>
                                            <p:strVal val="#ppt_w"/>
                                          </p:val>
                                        </p:tav>
                                      </p:tavLst>
                                    </p:anim>
                                    <p:anim calcmode="lin" valueType="num">
                                      <p:cBhvr>
                                        <p:cTn id="57" dur="500" fill="hold"/>
                                        <p:tgtEl>
                                          <p:spTgt spid="4"/>
                                        </p:tgtEl>
                                        <p:attrNameLst>
                                          <p:attrName>ppt_h</p:attrName>
                                        </p:attrNameLst>
                                      </p:cBhvr>
                                      <p:tavLst>
                                        <p:tav tm="0">
                                          <p:val>
                                            <p:strVal val="#ppt_h"/>
                                          </p:val>
                                        </p:tav>
                                        <p:tav tm="100000">
                                          <p:val>
                                            <p:strVal val="#ppt_h"/>
                                          </p:val>
                                        </p:tav>
                                      </p:tavLst>
                                    </p:anim>
                                    <p:animEffect transition="in" filter="fade">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Manifestations of the </a:t>
            </a:r>
            <a:br>
              <a:rPr lang="en-US" dirty="0" smtClean="0"/>
            </a:br>
            <a:r>
              <a:rPr lang="en-US" dirty="0" smtClean="0"/>
              <a:t>Kingdom of Satan</a:t>
            </a:r>
            <a:endParaRPr lang="en-US" dirty="0"/>
          </a:p>
        </p:txBody>
      </p:sp>
      <p:sp>
        <p:nvSpPr>
          <p:cNvPr id="3" name="Content Placeholder 2"/>
          <p:cNvSpPr>
            <a:spLocks noGrp="1"/>
          </p:cNvSpPr>
          <p:nvPr>
            <p:ph idx="1"/>
          </p:nvPr>
        </p:nvSpPr>
        <p:spPr>
          <a:xfrm>
            <a:off x="457200" y="1524000"/>
            <a:ext cx="8229600" cy="5181600"/>
          </a:xfrm>
        </p:spPr>
        <p:txBody>
          <a:bodyPr/>
          <a:lstStyle/>
          <a:p>
            <a:r>
              <a:rPr lang="en-US" dirty="0" smtClean="0"/>
              <a:t>Paganism</a:t>
            </a:r>
          </a:p>
          <a:p>
            <a:pPr lvl="1"/>
            <a:r>
              <a:rPr lang="en-US" dirty="0" smtClean="0"/>
              <a:t>Paul said the pagans were sacrificing to demons!</a:t>
            </a:r>
          </a:p>
          <a:p>
            <a:pPr lvl="1"/>
            <a:r>
              <a:rPr lang="en-US" dirty="0" smtClean="0"/>
              <a:t>They were unintentionally or inadvertently worshipping Satan!</a:t>
            </a:r>
          </a:p>
          <a:p>
            <a:pPr lvl="1"/>
            <a:r>
              <a:rPr lang="en-US" dirty="0" smtClean="0"/>
              <a:t>Long history of this type of Satan worship!</a:t>
            </a:r>
            <a:endParaRPr lang="en-US" dirty="0"/>
          </a:p>
        </p:txBody>
      </p:sp>
      <p:sp>
        <p:nvSpPr>
          <p:cNvPr id="4" name="Rectangle 3"/>
          <p:cNvSpPr/>
          <p:nvPr/>
        </p:nvSpPr>
        <p:spPr>
          <a:xfrm>
            <a:off x="457200" y="142875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1 Corinthians 10:14:</a:t>
            </a:r>
            <a:br>
              <a:rPr lang="en-US" sz="2800" i="1" baseline="0" dirty="0" smtClean="0"/>
            </a:br>
            <a:r>
              <a:rPr lang="en-US" sz="2800" i="1" baseline="30000" dirty="0" smtClean="0"/>
              <a:t>14</a:t>
            </a:r>
            <a:r>
              <a:rPr lang="en-US" sz="2800" i="1" baseline="0" dirty="0" smtClean="0"/>
              <a:t>Therefore, my beloved, flee from idolatry.</a:t>
            </a:r>
          </a:p>
        </p:txBody>
      </p:sp>
      <p:sp>
        <p:nvSpPr>
          <p:cNvPr id="5" name="Rectangle 4"/>
          <p:cNvSpPr/>
          <p:nvPr/>
        </p:nvSpPr>
        <p:spPr>
          <a:xfrm>
            <a:off x="457200" y="1457325"/>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1 Corinthians 10:18-22:</a:t>
            </a:r>
            <a:br>
              <a:rPr lang="en-US" sz="2800" i="1" baseline="0" dirty="0" smtClean="0"/>
            </a:br>
            <a:r>
              <a:rPr lang="en-US" sz="2800" i="1" baseline="30000" dirty="0" smtClean="0"/>
              <a:t>18</a:t>
            </a:r>
            <a:r>
              <a:rPr lang="en-US" sz="2800" i="1" baseline="0" dirty="0" smtClean="0"/>
              <a:t>Observe Israel after the flesh: Are not those who eat of the sacrifices partakers of the altar? </a:t>
            </a:r>
            <a:r>
              <a:rPr lang="en-US" sz="2800" i="1" baseline="30000" dirty="0" smtClean="0"/>
              <a:t>19</a:t>
            </a:r>
            <a:r>
              <a:rPr lang="en-US" sz="2800" i="1" baseline="0" dirty="0" smtClean="0"/>
              <a:t>What am I saying then? That an idol is anything, or what is offered to idols is anything? </a:t>
            </a:r>
            <a:r>
              <a:rPr lang="en-US" sz="2800" i="1" baseline="30000" dirty="0" smtClean="0"/>
              <a:t>20</a:t>
            </a:r>
            <a:r>
              <a:rPr lang="en-US" sz="2800" i="1" baseline="0" dirty="0" smtClean="0"/>
              <a:t>Rather, that the things which the Gentiles sacrifice they sacrifice to demons and not to God, and I do not want you to have fellowship with demons. </a:t>
            </a:r>
            <a:r>
              <a:rPr lang="en-US" sz="2800" i="1" baseline="30000" dirty="0" smtClean="0"/>
              <a:t>21</a:t>
            </a:r>
            <a:r>
              <a:rPr lang="en-US" sz="2800" i="1" baseline="0" dirty="0" smtClean="0"/>
              <a:t>You cannot drink the cup of the Lord and the cup of demons; you cannot partake of the Lord’s table and of the table of demons. </a:t>
            </a:r>
            <a:r>
              <a:rPr lang="en-US" sz="2800" i="1" baseline="30000" dirty="0" smtClean="0"/>
              <a:t>22</a:t>
            </a:r>
            <a:r>
              <a:rPr lang="en-US" sz="2800" i="1" baseline="0" dirty="0" smtClean="0"/>
              <a:t>Or do we provoke the Lord to jealousy? Are we stronger than 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7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ppt_w*0.7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childTnLst>
                                </p:cTn>
                              </p:par>
                              <p:par>
                                <p:cTn id="31" presetID="2" presetClass="exit" presetSubtype="3" fill="hold" grpId="1" nodeType="withEffect">
                                  <p:stCondLst>
                                    <p:cond delay="0"/>
                                  </p:stCondLst>
                                  <p:childTnLst>
                                    <p:anim calcmode="lin" valueType="num">
                                      <p:cBhvr additive="base">
                                        <p:cTn id="32" dur="500"/>
                                        <p:tgtEl>
                                          <p:spTgt spid="4"/>
                                        </p:tgtEl>
                                        <p:attrNameLst>
                                          <p:attrName>ppt_x</p:attrName>
                                        </p:attrNameLst>
                                      </p:cBhvr>
                                      <p:tavLst>
                                        <p:tav tm="0">
                                          <p:val>
                                            <p:strVal val="ppt_x"/>
                                          </p:val>
                                        </p:tav>
                                        <p:tav tm="100000">
                                          <p:val>
                                            <p:strVal val="1+ppt_w/2"/>
                                          </p:val>
                                        </p:tav>
                                      </p:tavLst>
                                    </p:anim>
                                    <p:anim calcmode="lin" valueType="num">
                                      <p:cBhvr additive="base">
                                        <p:cTn id="33" dur="500"/>
                                        <p:tgtEl>
                                          <p:spTgt spid="4"/>
                                        </p:tgtEl>
                                        <p:attrNameLst>
                                          <p:attrName>ppt_y</p:attrName>
                                        </p:attrNameLst>
                                      </p:cBhvr>
                                      <p:tavLst>
                                        <p:tav tm="0">
                                          <p:val>
                                            <p:strVal val="ppt_y"/>
                                          </p:val>
                                        </p:tav>
                                        <p:tav tm="100000">
                                          <p:val>
                                            <p:strVal val="0-ppt_h/2"/>
                                          </p:val>
                                        </p:tav>
                                      </p:tavLst>
                                    </p:anim>
                                    <p:set>
                                      <p:cBhvr>
                                        <p:cTn id="34" dur="1" fill="hold">
                                          <p:stCondLst>
                                            <p:cond delay="499"/>
                                          </p:stCondLst>
                                        </p:cTn>
                                        <p:tgtEl>
                                          <p:spTgt spid="4"/>
                                        </p:tgtEl>
                                        <p:attrNameLst>
                                          <p:attrName>style.visibility</p:attrName>
                                        </p:attrNameLst>
                                      </p:cBhvr>
                                      <p:to>
                                        <p:strVal val="hidden"/>
                                      </p:to>
                                    </p:set>
                                  </p:childTnLst>
                                </p:cTn>
                              </p:par>
                              <p:par>
                                <p:cTn id="35" presetID="2" presetClass="exit" presetSubtype="3" fill="hold" grpId="1" nodeType="with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1+ppt_w/2"/>
                                          </p:val>
                                        </p:tav>
                                      </p:tavLst>
                                    </p:anim>
                                    <p:anim calcmode="lin" valueType="num">
                                      <p:cBhvr additive="base">
                                        <p:cTn id="37" dur="500"/>
                                        <p:tgtEl>
                                          <p:spTgt spid="5"/>
                                        </p:tgtEl>
                                        <p:attrNameLst>
                                          <p:attrName>ppt_y</p:attrName>
                                        </p:attrNameLst>
                                      </p:cBhvr>
                                      <p:tavLst>
                                        <p:tav tm="0">
                                          <p:val>
                                            <p:strVal val="ppt_y"/>
                                          </p:val>
                                        </p:tav>
                                        <p:tav tm="100000">
                                          <p:val>
                                            <p:strVal val="0-ppt_h/2"/>
                                          </p:val>
                                        </p:tav>
                                      </p:tavLst>
                                    </p:anim>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Manifestations of the </a:t>
            </a:r>
            <a:br>
              <a:rPr lang="en-US" dirty="0" smtClean="0"/>
            </a:br>
            <a:r>
              <a:rPr lang="en-US" dirty="0" smtClean="0"/>
              <a:t>Kingdom of Satan</a:t>
            </a:r>
            <a:endParaRPr lang="en-US" dirty="0"/>
          </a:p>
        </p:txBody>
      </p:sp>
      <p:sp>
        <p:nvSpPr>
          <p:cNvPr id="3" name="Content Placeholder 2"/>
          <p:cNvSpPr>
            <a:spLocks noGrp="1"/>
          </p:cNvSpPr>
          <p:nvPr>
            <p:ph idx="1"/>
          </p:nvPr>
        </p:nvSpPr>
        <p:spPr/>
        <p:txBody>
          <a:bodyPr/>
          <a:lstStyle/>
          <a:p>
            <a:r>
              <a:rPr lang="en-US" dirty="0" smtClean="0"/>
              <a:t>Denominationalism</a:t>
            </a:r>
          </a:p>
          <a:p>
            <a:pPr lvl="1"/>
            <a:r>
              <a:rPr lang="en-US" dirty="0" smtClean="0"/>
              <a:t>Most view denominationalism as a good thing</a:t>
            </a:r>
          </a:p>
          <a:p>
            <a:pPr lvl="2"/>
            <a:r>
              <a:rPr lang="en-US" dirty="0" smtClean="0"/>
              <a:t>But, what does God think?</a:t>
            </a:r>
          </a:p>
          <a:p>
            <a:r>
              <a:rPr lang="en-US" dirty="0" smtClean="0"/>
              <a:t>Authority must come from one of two sources:  Heaven or men</a:t>
            </a:r>
          </a:p>
          <a:p>
            <a:pPr lvl="1"/>
            <a:r>
              <a:rPr lang="en-US" dirty="0" smtClean="0"/>
              <a:t>The authority of man is from the kingdom of this world:  Satan’s kingdom!</a:t>
            </a:r>
          </a:p>
          <a:p>
            <a:pPr lvl="1"/>
            <a:endParaRPr lang="en-US" dirty="0"/>
          </a:p>
        </p:txBody>
      </p:sp>
      <p:sp>
        <p:nvSpPr>
          <p:cNvPr id="4" name="Rectangle 3"/>
          <p:cNvSpPr/>
          <p:nvPr/>
        </p:nvSpPr>
        <p:spPr>
          <a:xfrm>
            <a:off x="457200" y="1457325"/>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Mark 11:29-30:</a:t>
            </a:r>
            <a:br>
              <a:rPr lang="en-US" sz="2800" i="1" baseline="0" dirty="0" smtClean="0"/>
            </a:br>
            <a:r>
              <a:rPr lang="en-US" sz="2800" i="1" baseline="30000" dirty="0" smtClean="0"/>
              <a:t>29</a:t>
            </a:r>
            <a:r>
              <a:rPr lang="en-US" sz="2800" i="1" baseline="0" dirty="0" smtClean="0"/>
              <a:t>But Jesus answered and said to them, “I also will ask you one question; then answer Me, and I will tell you by what authority I do these things: </a:t>
            </a:r>
            <a:r>
              <a:rPr lang="en-US" sz="2800" i="1" baseline="30000" dirty="0" smtClean="0"/>
              <a:t>30</a:t>
            </a:r>
            <a:r>
              <a:rPr lang="en-US" sz="2800" i="1" baseline="0" dirty="0" smtClean="0"/>
              <a:t>The baptism of John—was it from heaven or from men? Answer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strVal val="#ppt_w*0.70"/>
                                          </p:val>
                                        </p:tav>
                                        <p:tav tm="100000">
                                          <p:val>
                                            <p:strVal val="#ppt_w"/>
                                          </p:val>
                                        </p:tav>
                                      </p:tavLst>
                                    </p:anim>
                                    <p:anim calcmode="lin" valueType="num">
                                      <p:cBhvr>
                                        <p:cTn id="29" dur="500" fill="hold"/>
                                        <p:tgtEl>
                                          <p:spTgt spid="4"/>
                                        </p:tgtEl>
                                        <p:attrNameLst>
                                          <p:attrName>ppt_h</p:attrName>
                                        </p:attrNameLst>
                                      </p:cBhvr>
                                      <p:tavLst>
                                        <p:tav tm="0">
                                          <p:val>
                                            <p:strVal val="#ppt_h"/>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par>
                                <p:cTn id="38" presetID="2" presetClass="exit" presetSubtype="3" fill="hold" grpId="1" nodeType="withEffect">
                                  <p:stCondLst>
                                    <p:cond delay="0"/>
                                  </p:stCondLst>
                                  <p:childTnLst>
                                    <p:anim calcmode="lin" valueType="num">
                                      <p:cBhvr additive="base">
                                        <p:cTn id="39" dur="500"/>
                                        <p:tgtEl>
                                          <p:spTgt spid="4"/>
                                        </p:tgtEl>
                                        <p:attrNameLst>
                                          <p:attrName>ppt_x</p:attrName>
                                        </p:attrNameLst>
                                      </p:cBhvr>
                                      <p:tavLst>
                                        <p:tav tm="0">
                                          <p:val>
                                            <p:strVal val="ppt_x"/>
                                          </p:val>
                                        </p:tav>
                                        <p:tav tm="100000">
                                          <p:val>
                                            <p:strVal val="1+ppt_w/2"/>
                                          </p:val>
                                        </p:tav>
                                      </p:tavLst>
                                    </p:anim>
                                    <p:anim calcmode="lin" valueType="num">
                                      <p:cBhvr additive="base">
                                        <p:cTn id="40" dur="500"/>
                                        <p:tgtEl>
                                          <p:spTgt spid="4"/>
                                        </p:tgtEl>
                                        <p:attrNameLst>
                                          <p:attrName>ppt_y</p:attrName>
                                        </p:attrNameLst>
                                      </p:cBhvr>
                                      <p:tavLst>
                                        <p:tav tm="0">
                                          <p:val>
                                            <p:strVal val="ppt_y"/>
                                          </p:val>
                                        </p:tav>
                                        <p:tav tm="100000">
                                          <p:val>
                                            <p:strVal val="0-ppt_h/2"/>
                                          </p:val>
                                        </p:tav>
                                      </p:tavLst>
                                    </p:anim>
                                    <p:set>
                                      <p:cBhvr>
                                        <p:cTn id="41" dur="1" fill="hold">
                                          <p:stCondLst>
                                            <p:cond delay="499"/>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Manifestations of the </a:t>
            </a:r>
            <a:br>
              <a:rPr lang="en-US" dirty="0" smtClean="0"/>
            </a:br>
            <a:r>
              <a:rPr lang="en-US" dirty="0" smtClean="0"/>
              <a:t>Kingdom of Satan</a:t>
            </a:r>
            <a:endParaRPr lang="en-US" dirty="0"/>
          </a:p>
        </p:txBody>
      </p:sp>
      <p:sp>
        <p:nvSpPr>
          <p:cNvPr id="3" name="Content Placeholder 2"/>
          <p:cNvSpPr>
            <a:spLocks noGrp="1"/>
          </p:cNvSpPr>
          <p:nvPr>
            <p:ph idx="1"/>
          </p:nvPr>
        </p:nvSpPr>
        <p:spPr/>
        <p:txBody>
          <a:bodyPr/>
          <a:lstStyle/>
          <a:p>
            <a:r>
              <a:rPr lang="en-US" dirty="0" smtClean="0"/>
              <a:t>Paul warned of those who would teach a different gospel</a:t>
            </a:r>
          </a:p>
          <a:p>
            <a:pPr lvl="1"/>
            <a:r>
              <a:rPr lang="en-US" dirty="0" smtClean="0"/>
              <a:t>Galatians 1:6-11</a:t>
            </a:r>
          </a:p>
          <a:p>
            <a:r>
              <a:rPr lang="en-US" dirty="0" smtClean="0"/>
              <a:t>Paul warned against denominationalism</a:t>
            </a:r>
          </a:p>
          <a:p>
            <a:pPr lvl="1"/>
            <a:r>
              <a:rPr lang="en-US" dirty="0" smtClean="0"/>
              <a:t>Denominationalism is carnal!</a:t>
            </a:r>
          </a:p>
          <a:p>
            <a:pPr lvl="1"/>
            <a:r>
              <a:rPr lang="en-US" dirty="0" smtClean="0"/>
              <a:t>Carnal:  fleshly; governed by human nature, rather than by the spirit of God</a:t>
            </a:r>
            <a:endParaRPr lang="en-US" dirty="0"/>
          </a:p>
        </p:txBody>
      </p:sp>
      <p:sp>
        <p:nvSpPr>
          <p:cNvPr id="4" name="Rectangle 3"/>
          <p:cNvSpPr/>
          <p:nvPr/>
        </p:nvSpPr>
        <p:spPr>
          <a:xfrm>
            <a:off x="466725" y="1457325"/>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1 Corinthians 1:10-13:</a:t>
            </a:r>
            <a:br>
              <a:rPr lang="en-US" sz="2800" i="1" baseline="0" dirty="0" smtClean="0"/>
            </a:br>
            <a:r>
              <a:rPr lang="en-US" sz="2800" i="1" baseline="30000" dirty="0" smtClean="0"/>
              <a:t>10</a:t>
            </a:r>
            <a:r>
              <a:rPr lang="en-US" sz="2800" i="1" baseline="0" dirty="0" smtClean="0"/>
              <a:t>Now I plead with you, brethren, by the name of our Lord Jesus Christ, that you all speak the same thing, and that there be no divisions among you, but that you be perfectly joined together in the same mind and in the same judgment. </a:t>
            </a:r>
            <a:r>
              <a:rPr lang="en-US" sz="2800" i="1" baseline="30000" dirty="0" smtClean="0"/>
              <a:t>11</a:t>
            </a:r>
            <a:r>
              <a:rPr lang="en-US" sz="2800" i="1" baseline="0" dirty="0" smtClean="0"/>
              <a:t>For it has been declared to me concerning you, my brethren, by those of Chloe’s household, that there are contentions among you. </a:t>
            </a:r>
            <a:r>
              <a:rPr lang="en-US" sz="2800" i="1" baseline="30000" dirty="0" smtClean="0"/>
              <a:t>12</a:t>
            </a:r>
            <a:r>
              <a:rPr lang="en-US" sz="2800" i="1" baseline="0" dirty="0" smtClean="0"/>
              <a:t>Now I say this, that each of you says, “I am of Paul,” or “I am of Apollos,” or “I am of </a:t>
            </a:r>
            <a:r>
              <a:rPr lang="en-US" sz="2800" i="1" baseline="0" dirty="0" err="1" smtClean="0"/>
              <a:t>Cephas</a:t>
            </a:r>
            <a:r>
              <a:rPr lang="en-US" sz="2800" i="1" baseline="0" dirty="0" smtClean="0"/>
              <a:t>,” or “I am of Christ.” </a:t>
            </a:r>
            <a:r>
              <a:rPr lang="en-US" sz="2800" i="1" baseline="30000" dirty="0" smtClean="0"/>
              <a:t>13</a:t>
            </a:r>
            <a:r>
              <a:rPr lang="en-US" sz="2800" i="1" baseline="0" dirty="0" smtClean="0"/>
              <a:t>Is Christ divided? Was Paul crucified for you? Or were you baptized in the name of Paul?</a:t>
            </a:r>
          </a:p>
        </p:txBody>
      </p:sp>
      <p:sp>
        <p:nvSpPr>
          <p:cNvPr id="5" name="Rectangle 4"/>
          <p:cNvSpPr/>
          <p:nvPr/>
        </p:nvSpPr>
        <p:spPr>
          <a:xfrm>
            <a:off x="457200" y="1456872"/>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1 Corinthians 3:1-4:</a:t>
            </a:r>
            <a:br>
              <a:rPr lang="en-US" sz="2800" i="1" baseline="0" dirty="0" smtClean="0"/>
            </a:br>
            <a:r>
              <a:rPr lang="en-US" sz="2800" i="1" baseline="30000" dirty="0" smtClean="0"/>
              <a:t>1</a:t>
            </a:r>
            <a:r>
              <a:rPr lang="en-US" sz="2800" i="1" baseline="0" dirty="0" smtClean="0"/>
              <a:t>And I, brethren, could not speak to you as to spiritual people but as to carnal, as to babes in Christ. </a:t>
            </a:r>
            <a:r>
              <a:rPr lang="en-US" sz="2800" i="1" baseline="30000" dirty="0" smtClean="0"/>
              <a:t>2</a:t>
            </a:r>
            <a:r>
              <a:rPr lang="en-US" sz="2800" i="1" baseline="0" dirty="0" smtClean="0"/>
              <a:t>I fed you with milk and not with solid food; for until now you were not able to receive it, and even now you are still not able; </a:t>
            </a:r>
            <a:r>
              <a:rPr lang="en-US" sz="2800" i="1" baseline="30000" dirty="0" smtClean="0"/>
              <a:t>3</a:t>
            </a:r>
            <a:r>
              <a:rPr lang="en-US" sz="2800" i="1" baseline="0" dirty="0" smtClean="0"/>
              <a:t>for you are still carnal. For where there are envy, strife, and divisions among you, are you not carnal and behaving like mere men? </a:t>
            </a:r>
            <a:r>
              <a:rPr lang="en-US" sz="2800" i="1" baseline="30000" dirty="0" smtClean="0"/>
              <a:t>4</a:t>
            </a:r>
            <a:r>
              <a:rPr lang="en-US" sz="2800" i="1" baseline="0" dirty="0" smtClean="0"/>
              <a:t>For when one says, “I am of Paul,” and another, “I am of Apollos,” are you not carnal?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strVal val="#ppt_w*0.70"/>
                                          </p:val>
                                        </p:tav>
                                        <p:tav tm="100000">
                                          <p:val>
                                            <p:strVal val="#ppt_w"/>
                                          </p:val>
                                        </p:tav>
                                      </p:tavLst>
                                    </p:anim>
                                    <p:anim calcmode="lin" valueType="num">
                                      <p:cBhvr>
                                        <p:cTn id="29" dur="500" fill="hold"/>
                                        <p:tgtEl>
                                          <p:spTgt spid="4"/>
                                        </p:tgtEl>
                                        <p:attrNameLst>
                                          <p:attrName>ppt_h</p:attrName>
                                        </p:attrNameLst>
                                      </p:cBhvr>
                                      <p:tavLst>
                                        <p:tav tm="0">
                                          <p:val>
                                            <p:strVal val="#ppt_h"/>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strVal val="#ppt_w*0.70"/>
                                          </p:val>
                                        </p:tav>
                                        <p:tav tm="100000">
                                          <p:val>
                                            <p:strVal val="#ppt_w"/>
                                          </p:val>
                                        </p:tav>
                                      </p:tavLst>
                                    </p:anim>
                                    <p:anim calcmode="lin" valueType="num">
                                      <p:cBhvr>
                                        <p:cTn id="36" dur="500" fill="hold"/>
                                        <p:tgtEl>
                                          <p:spTgt spid="5"/>
                                        </p:tgtEl>
                                        <p:attrNameLst>
                                          <p:attrName>ppt_h</p:attrName>
                                        </p:attrNameLst>
                                      </p:cBhvr>
                                      <p:tavLst>
                                        <p:tav tm="0">
                                          <p:val>
                                            <p:strVal val="#ppt_h"/>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3">
                                            <p:txEl>
                                              <p:pRg st="3" end="3"/>
                                            </p:txEl>
                                          </p:spTgt>
                                        </p:tgtEl>
                                      </p:cBhvr>
                                    </p:animEffect>
                                  </p:childTnLst>
                                </p:cTn>
                              </p:par>
                              <p:par>
                                <p:cTn id="45" presetID="2" presetClass="exit" presetSubtype="3" fill="hold" grpId="1" nodeType="withEffect">
                                  <p:stCondLst>
                                    <p:cond delay="0"/>
                                  </p:stCondLst>
                                  <p:childTnLst>
                                    <p:anim calcmode="lin" valueType="num">
                                      <p:cBhvr additive="base">
                                        <p:cTn id="46" dur="500"/>
                                        <p:tgtEl>
                                          <p:spTgt spid="4"/>
                                        </p:tgtEl>
                                        <p:attrNameLst>
                                          <p:attrName>ppt_x</p:attrName>
                                        </p:attrNameLst>
                                      </p:cBhvr>
                                      <p:tavLst>
                                        <p:tav tm="0">
                                          <p:val>
                                            <p:strVal val="ppt_x"/>
                                          </p:val>
                                        </p:tav>
                                        <p:tav tm="100000">
                                          <p:val>
                                            <p:strVal val="1+ppt_w/2"/>
                                          </p:val>
                                        </p:tav>
                                      </p:tavLst>
                                    </p:anim>
                                    <p:anim calcmode="lin" valueType="num">
                                      <p:cBhvr additive="base">
                                        <p:cTn id="47" dur="500"/>
                                        <p:tgtEl>
                                          <p:spTgt spid="4"/>
                                        </p:tgtEl>
                                        <p:attrNameLst>
                                          <p:attrName>ppt_y</p:attrName>
                                        </p:attrNameLst>
                                      </p:cBhvr>
                                      <p:tavLst>
                                        <p:tav tm="0">
                                          <p:val>
                                            <p:strVal val="ppt_y"/>
                                          </p:val>
                                        </p:tav>
                                        <p:tav tm="100000">
                                          <p:val>
                                            <p:strVal val="0-ppt_h/2"/>
                                          </p:val>
                                        </p:tav>
                                      </p:tavLst>
                                    </p:anim>
                                    <p:set>
                                      <p:cBhvr>
                                        <p:cTn id="48" dur="1" fill="hold">
                                          <p:stCondLst>
                                            <p:cond delay="499"/>
                                          </p:stCondLst>
                                        </p:cTn>
                                        <p:tgtEl>
                                          <p:spTgt spid="4"/>
                                        </p:tgtEl>
                                        <p:attrNameLst>
                                          <p:attrName>style.visibility</p:attrName>
                                        </p:attrNameLst>
                                      </p:cBhvr>
                                      <p:to>
                                        <p:strVal val="hidden"/>
                                      </p:to>
                                    </p:set>
                                  </p:childTnLst>
                                </p:cTn>
                              </p:par>
                              <p:par>
                                <p:cTn id="49" presetID="2" presetClass="exit" presetSubtype="3" fill="hold" grpId="1" nodeType="withEffect">
                                  <p:stCondLst>
                                    <p:cond delay="0"/>
                                  </p:stCondLst>
                                  <p:childTnLst>
                                    <p:anim calcmode="lin" valueType="num">
                                      <p:cBhvr additive="base">
                                        <p:cTn id="50" dur="500"/>
                                        <p:tgtEl>
                                          <p:spTgt spid="5"/>
                                        </p:tgtEl>
                                        <p:attrNameLst>
                                          <p:attrName>ppt_x</p:attrName>
                                        </p:attrNameLst>
                                      </p:cBhvr>
                                      <p:tavLst>
                                        <p:tav tm="0">
                                          <p:val>
                                            <p:strVal val="ppt_x"/>
                                          </p:val>
                                        </p:tav>
                                        <p:tav tm="100000">
                                          <p:val>
                                            <p:strVal val="1+ppt_w/2"/>
                                          </p:val>
                                        </p:tav>
                                      </p:tavLst>
                                    </p:anim>
                                    <p:anim calcmode="lin" valueType="num">
                                      <p:cBhvr additive="base">
                                        <p:cTn id="51" dur="500"/>
                                        <p:tgtEl>
                                          <p:spTgt spid="5"/>
                                        </p:tgtEl>
                                        <p:attrNameLst>
                                          <p:attrName>ppt_y</p:attrName>
                                        </p:attrNameLst>
                                      </p:cBhvr>
                                      <p:tavLst>
                                        <p:tav tm="0">
                                          <p:val>
                                            <p:strVal val="ppt_y"/>
                                          </p:val>
                                        </p:tav>
                                        <p:tav tm="100000">
                                          <p:val>
                                            <p:strVal val="0-ppt_h/2"/>
                                          </p:val>
                                        </p:tav>
                                      </p:tavLst>
                                    </p:anim>
                                    <p:set>
                                      <p:cBhvr>
                                        <p:cTn id="52" dur="1" fill="hold">
                                          <p:stCondLst>
                                            <p:cond delay="499"/>
                                          </p:stCondLst>
                                        </p:cTn>
                                        <p:tgtEl>
                                          <p:spTgt spid="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Manifestations of the </a:t>
            </a:r>
            <a:br>
              <a:rPr lang="en-US" dirty="0" smtClean="0"/>
            </a:br>
            <a:r>
              <a:rPr lang="en-US" dirty="0" smtClean="0"/>
              <a:t>Kingdom of Satan</a:t>
            </a:r>
            <a:endParaRPr lang="en-US" dirty="0"/>
          </a:p>
        </p:txBody>
      </p:sp>
      <p:sp>
        <p:nvSpPr>
          <p:cNvPr id="3" name="Content Placeholder 2"/>
          <p:cNvSpPr>
            <a:spLocks noGrp="1"/>
          </p:cNvSpPr>
          <p:nvPr>
            <p:ph idx="1"/>
          </p:nvPr>
        </p:nvSpPr>
        <p:spPr/>
        <p:txBody>
          <a:bodyPr/>
          <a:lstStyle/>
          <a:p>
            <a:r>
              <a:rPr lang="en-US" dirty="0" smtClean="0"/>
              <a:t>How can denominationalism be wrong?</a:t>
            </a:r>
          </a:p>
          <a:p>
            <a:pPr lvl="1"/>
            <a:r>
              <a:rPr lang="en-US" dirty="0" smtClean="0"/>
              <a:t>Paul was not speaking of pagans!</a:t>
            </a:r>
          </a:p>
          <a:p>
            <a:pPr lvl="1"/>
            <a:r>
              <a:rPr lang="en-US" dirty="0" smtClean="0"/>
              <a:t>Denominationalism is the corruption of true Christianity</a:t>
            </a:r>
          </a:p>
          <a:p>
            <a:r>
              <a:rPr lang="en-US" dirty="0" smtClean="0"/>
              <a:t>Why are so many people deceived?</a:t>
            </a:r>
          </a:p>
          <a:p>
            <a:pPr lvl="1"/>
            <a:r>
              <a:rPr lang="en-US" dirty="0" smtClean="0"/>
              <a:t>Satan is good at his work!</a:t>
            </a:r>
          </a:p>
          <a:p>
            <a:pPr lvl="1"/>
            <a:r>
              <a:rPr lang="en-US" dirty="0" smtClean="0"/>
              <a:t>Denominationalism and the ecumenical spirit only expand the borders of Satan’s kingdom!</a:t>
            </a:r>
            <a:endParaRPr lang="en-US" dirty="0"/>
          </a:p>
        </p:txBody>
      </p:sp>
      <p:sp>
        <p:nvSpPr>
          <p:cNvPr id="4" name="Rectangle 3"/>
          <p:cNvSpPr/>
          <p:nvPr/>
        </p:nvSpPr>
        <p:spPr>
          <a:xfrm>
            <a:off x="457200" y="144780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1 Timothy 4:1-5:</a:t>
            </a:r>
            <a:br>
              <a:rPr lang="en-US" sz="2800" i="1" baseline="0" dirty="0" smtClean="0"/>
            </a:br>
            <a:r>
              <a:rPr lang="en-US" sz="2800" i="1" baseline="30000" dirty="0" smtClean="0"/>
              <a:t>1</a:t>
            </a:r>
            <a:r>
              <a:rPr lang="en-US" sz="2800" i="1" baseline="0" dirty="0" smtClean="0"/>
              <a:t>Now the Spirit expressly says that in latter times some will depart from the faith, giving heed to deceiving spirits and doctrines of demons, </a:t>
            </a:r>
            <a:r>
              <a:rPr lang="en-US" sz="2800" i="1" baseline="30000" dirty="0" smtClean="0"/>
              <a:t>2</a:t>
            </a:r>
            <a:r>
              <a:rPr lang="en-US" sz="2800" i="1" baseline="0" dirty="0" smtClean="0"/>
              <a:t>speaking lies in hypocrisy, having their own conscience seared with a hot iron, </a:t>
            </a:r>
            <a:r>
              <a:rPr lang="en-US" sz="2800" i="1" baseline="30000" dirty="0" smtClean="0"/>
              <a:t>3</a:t>
            </a:r>
            <a:r>
              <a:rPr lang="en-US" sz="2800" i="1" baseline="0" dirty="0" smtClean="0"/>
              <a:t>forbidding to marry, and commanding to abstain from foods which God created to be received with thanksgiving by those who believe and know the truth. </a:t>
            </a:r>
            <a:r>
              <a:rPr lang="en-US" sz="2800" i="1" baseline="30000" dirty="0" smtClean="0"/>
              <a:t>4</a:t>
            </a:r>
            <a:r>
              <a:rPr lang="en-US" sz="2800" i="1" baseline="0" dirty="0" smtClean="0"/>
              <a:t>For every creature of God is good, and nothing is to be refused if it is received with thanksgiving; </a:t>
            </a:r>
            <a:r>
              <a:rPr lang="en-US" sz="2800" i="1" baseline="30000" dirty="0" smtClean="0"/>
              <a:t>5</a:t>
            </a:r>
            <a:r>
              <a:rPr lang="en-US" sz="2800" i="1" baseline="0" dirty="0" smtClean="0"/>
              <a:t>for it is sanctified by the word of God and prayer.</a:t>
            </a:r>
          </a:p>
        </p:txBody>
      </p:sp>
      <p:sp>
        <p:nvSpPr>
          <p:cNvPr id="5" name="Rectangle 4"/>
          <p:cNvSpPr/>
          <p:nvPr/>
        </p:nvSpPr>
        <p:spPr>
          <a:xfrm>
            <a:off x="457200" y="146685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2 Corinthians 11:12-15:</a:t>
            </a:r>
            <a:br>
              <a:rPr lang="en-US" sz="2800" i="1" baseline="0" dirty="0" smtClean="0"/>
            </a:br>
            <a:r>
              <a:rPr lang="en-US" sz="2800" i="1" baseline="30000" dirty="0" smtClean="0"/>
              <a:t>12</a:t>
            </a:r>
            <a:r>
              <a:rPr lang="en-US" sz="2800" i="1" baseline="0" dirty="0" smtClean="0"/>
              <a:t>But what I do, I will also continue to do, that I may cut off the opportunity from those who desire an opportunity to be regarded just as we are in the things of which they boast. </a:t>
            </a:r>
            <a:r>
              <a:rPr lang="en-US" sz="2800" i="1" baseline="30000" dirty="0" smtClean="0"/>
              <a:t>13</a:t>
            </a:r>
            <a:r>
              <a:rPr lang="en-US" sz="2800" i="1" baseline="0" dirty="0" smtClean="0"/>
              <a:t>For such are false apostles, deceitful workers, transforming themselves into apostles of Christ. </a:t>
            </a:r>
            <a:r>
              <a:rPr lang="en-US" sz="2800" i="1" baseline="30000" dirty="0" smtClean="0"/>
              <a:t>14</a:t>
            </a:r>
            <a:r>
              <a:rPr lang="en-US" sz="2800" i="1" baseline="0" dirty="0" smtClean="0"/>
              <a:t>And no wonder! For Satan himself transforms himself into an angel of light. </a:t>
            </a:r>
            <a:r>
              <a:rPr lang="en-US" sz="2800" i="1" baseline="30000" dirty="0" smtClean="0"/>
              <a:t>15</a:t>
            </a:r>
            <a:r>
              <a:rPr lang="en-US" sz="2800" i="1" baseline="0" dirty="0" smtClean="0"/>
              <a:t>Therefore it is no great thing if his ministers also transform themselves into ministers of righteousness, whose end will be according to their 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7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par>
                                <p:cTn id="24" presetID="2" presetClass="exit" presetSubtype="3" fill="hold" grpId="1" nodeType="withEffect">
                                  <p:stCondLst>
                                    <p:cond delay="0"/>
                                  </p:stCondLst>
                                  <p:childTnLst>
                                    <p:anim calcmode="lin" valueType="num">
                                      <p:cBhvr additive="base">
                                        <p:cTn id="25" dur="500"/>
                                        <p:tgtEl>
                                          <p:spTgt spid="4"/>
                                        </p:tgtEl>
                                        <p:attrNameLst>
                                          <p:attrName>ppt_x</p:attrName>
                                        </p:attrNameLst>
                                      </p:cBhvr>
                                      <p:tavLst>
                                        <p:tav tm="0">
                                          <p:val>
                                            <p:strVal val="ppt_x"/>
                                          </p:val>
                                        </p:tav>
                                        <p:tav tm="100000">
                                          <p:val>
                                            <p:strVal val="1+ppt_w/2"/>
                                          </p:val>
                                        </p:tav>
                                      </p:tavLst>
                                    </p:anim>
                                    <p:anim calcmode="lin" valueType="num">
                                      <p:cBhvr additive="base">
                                        <p:cTn id="26" dur="500"/>
                                        <p:tgtEl>
                                          <p:spTgt spid="4"/>
                                        </p:tgtEl>
                                        <p:attrNameLst>
                                          <p:attrName>ppt_y</p:attrName>
                                        </p:attrNameLst>
                                      </p:cBhvr>
                                      <p:tavLst>
                                        <p:tav tm="0">
                                          <p:val>
                                            <p:strVal val="ppt_y"/>
                                          </p:val>
                                        </p:tav>
                                        <p:tav tm="100000">
                                          <p:val>
                                            <p:strVal val="0-ppt_h/2"/>
                                          </p:val>
                                        </p:tav>
                                      </p:tavLst>
                                    </p:anim>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strVal val="#ppt_w*0.70"/>
                                          </p:val>
                                        </p:tav>
                                        <p:tav tm="100000">
                                          <p:val>
                                            <p:strVal val="#ppt_w"/>
                                          </p:val>
                                        </p:tav>
                                      </p:tavLst>
                                    </p:anim>
                                    <p:anim calcmode="lin" valueType="num">
                                      <p:cBhvr>
                                        <p:cTn id="54" dur="500" fill="hold"/>
                                        <p:tgtEl>
                                          <p:spTgt spid="5"/>
                                        </p:tgtEl>
                                        <p:attrNameLst>
                                          <p:attrName>ppt_h</p:attrName>
                                        </p:attrNameLst>
                                      </p:cBhvr>
                                      <p:tavLst>
                                        <p:tav tm="0">
                                          <p:val>
                                            <p:strVal val="#ppt_h"/>
                                          </p:val>
                                        </p:tav>
                                        <p:tav tm="100000">
                                          <p:val>
                                            <p:strVal val="#ppt_h"/>
                                          </p:val>
                                        </p:tav>
                                      </p:tavLst>
                                    </p:anim>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 calcmode="lin" valueType="num">
                                      <p:cBhvr>
                                        <p:cTn id="6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2" dur="500"/>
                                        <p:tgtEl>
                                          <p:spTgt spid="3">
                                            <p:txEl>
                                              <p:pRg st="5" end="5"/>
                                            </p:txEl>
                                          </p:spTgt>
                                        </p:tgtEl>
                                      </p:cBhvr>
                                    </p:animEffect>
                                  </p:childTnLst>
                                </p:cTn>
                              </p:par>
                              <p:par>
                                <p:cTn id="63" presetID="2" presetClass="exit" presetSubtype="3" fill="hold" grpId="1" nodeType="withEffect">
                                  <p:stCondLst>
                                    <p:cond delay="0"/>
                                  </p:stCondLst>
                                  <p:childTnLst>
                                    <p:anim calcmode="lin" valueType="num">
                                      <p:cBhvr additive="base">
                                        <p:cTn id="64" dur="500"/>
                                        <p:tgtEl>
                                          <p:spTgt spid="5"/>
                                        </p:tgtEl>
                                        <p:attrNameLst>
                                          <p:attrName>ppt_x</p:attrName>
                                        </p:attrNameLst>
                                      </p:cBhvr>
                                      <p:tavLst>
                                        <p:tav tm="0">
                                          <p:val>
                                            <p:strVal val="ppt_x"/>
                                          </p:val>
                                        </p:tav>
                                        <p:tav tm="100000">
                                          <p:val>
                                            <p:strVal val="1+ppt_w/2"/>
                                          </p:val>
                                        </p:tav>
                                      </p:tavLst>
                                    </p:anim>
                                    <p:anim calcmode="lin" valueType="num">
                                      <p:cBhvr additive="base">
                                        <p:cTn id="65" dur="500"/>
                                        <p:tgtEl>
                                          <p:spTgt spid="5"/>
                                        </p:tgtEl>
                                        <p:attrNameLst>
                                          <p:attrName>ppt_y</p:attrName>
                                        </p:attrNameLst>
                                      </p:cBhvr>
                                      <p:tavLst>
                                        <p:tav tm="0">
                                          <p:val>
                                            <p:strVal val="ppt_y"/>
                                          </p:val>
                                        </p:tav>
                                        <p:tav tm="100000">
                                          <p:val>
                                            <p:strVal val="0-ppt_h/2"/>
                                          </p:val>
                                        </p:tav>
                                      </p:tavLst>
                                    </p:anim>
                                    <p:set>
                                      <p:cBhvr>
                                        <p:cTn id="6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Joshua’s challenge to the children of Israel</a:t>
            </a:r>
          </a:p>
          <a:p>
            <a:pPr lvl="1"/>
            <a:r>
              <a:rPr lang="en-US" dirty="0" smtClean="0"/>
              <a:t>Make a choice:  God or Satan?</a:t>
            </a:r>
          </a:p>
          <a:p>
            <a:r>
              <a:rPr lang="en-US" dirty="0" smtClean="0"/>
              <a:t>Our challenge</a:t>
            </a:r>
          </a:p>
          <a:p>
            <a:pPr lvl="1"/>
            <a:r>
              <a:rPr lang="en-US" dirty="0" smtClean="0"/>
              <a:t>God or sin?</a:t>
            </a:r>
          </a:p>
          <a:p>
            <a:pPr lvl="1"/>
            <a:r>
              <a:rPr lang="en-US" dirty="0" smtClean="0"/>
              <a:t>God or paganism?</a:t>
            </a:r>
          </a:p>
          <a:p>
            <a:pPr lvl="1"/>
            <a:r>
              <a:rPr lang="en-US" dirty="0" smtClean="0"/>
              <a:t>God or denominationalism?</a:t>
            </a:r>
          </a:p>
        </p:txBody>
      </p:sp>
      <p:sp>
        <p:nvSpPr>
          <p:cNvPr id="4" name="Rectangle 3"/>
          <p:cNvSpPr/>
          <p:nvPr/>
        </p:nvSpPr>
        <p:spPr>
          <a:xfrm>
            <a:off x="438150" y="114300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Joshua 24:14-15:</a:t>
            </a:r>
            <a:br>
              <a:rPr lang="en-US" sz="2800" i="1" baseline="0" dirty="0" smtClean="0"/>
            </a:br>
            <a:r>
              <a:rPr lang="en-US" sz="2800" i="1" baseline="30000" dirty="0" smtClean="0"/>
              <a:t>14</a:t>
            </a:r>
            <a:r>
              <a:rPr lang="en-US" sz="2800" i="1" baseline="0" dirty="0" smtClean="0"/>
              <a:t>“Now therefore, fear the Lord, serve Him in sincerity and in truth, and put away the gods which your fathers served on the other side of the River and in Egypt. Serve the Lord! </a:t>
            </a:r>
            <a:r>
              <a:rPr lang="en-US" sz="2800" i="1" baseline="30000" dirty="0" smtClean="0"/>
              <a:t>15</a:t>
            </a:r>
            <a:r>
              <a:rPr lang="en-US" sz="2800" i="1" baseline="0" dirty="0" smtClean="0"/>
              <a:t>And if it seems evil to you to serve the Lord, choose for yourselves this day whom you will serve, whether the gods which your fathers served that were on the other side of the River, or the gods of the Amorites, in whose land you dwell. But as for me and my house, we will serve the Lord.”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7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par>
                                <p:cTn id="24" presetID="2" presetClass="exit" presetSubtype="3" fill="hold" grpId="1" nodeType="withEffect">
                                  <p:stCondLst>
                                    <p:cond delay="0"/>
                                  </p:stCondLst>
                                  <p:childTnLst>
                                    <p:anim calcmode="lin" valueType="num">
                                      <p:cBhvr additive="base">
                                        <p:cTn id="25" dur="500"/>
                                        <p:tgtEl>
                                          <p:spTgt spid="4"/>
                                        </p:tgtEl>
                                        <p:attrNameLst>
                                          <p:attrName>ppt_x</p:attrName>
                                        </p:attrNameLst>
                                      </p:cBhvr>
                                      <p:tavLst>
                                        <p:tav tm="0">
                                          <p:val>
                                            <p:strVal val="ppt_x"/>
                                          </p:val>
                                        </p:tav>
                                        <p:tav tm="100000">
                                          <p:val>
                                            <p:strVal val="1+ppt_w/2"/>
                                          </p:val>
                                        </p:tav>
                                      </p:tavLst>
                                    </p:anim>
                                    <p:anim calcmode="lin" valueType="num">
                                      <p:cBhvr additive="base">
                                        <p:cTn id="26" dur="500"/>
                                        <p:tgtEl>
                                          <p:spTgt spid="4"/>
                                        </p:tgtEl>
                                        <p:attrNameLst>
                                          <p:attrName>ppt_y</p:attrName>
                                        </p:attrNameLst>
                                      </p:cBhvr>
                                      <p:tavLst>
                                        <p:tav tm="0">
                                          <p:val>
                                            <p:strVal val="ppt_y"/>
                                          </p:val>
                                        </p:tav>
                                        <p:tav tm="100000">
                                          <p:val>
                                            <p:strVal val="0-ppt_h/2"/>
                                          </p:val>
                                        </p:tav>
                                      </p:tavLst>
                                    </p:anim>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p:cTn id="5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Accidental Satanism</a:t>
            </a:r>
            <a:endParaRPr lang="en-US" dirty="0"/>
          </a:p>
        </p:txBody>
      </p:sp>
      <p:sp>
        <p:nvSpPr>
          <p:cNvPr id="3" name="Subtitle 2"/>
          <p:cNvSpPr>
            <a:spLocks noGrp="1"/>
          </p:cNvSpPr>
          <p:nvPr>
            <p:ph type="subTitle" idx="1"/>
          </p:nvPr>
        </p:nvSpPr>
        <p:spPr/>
        <p:txBody>
          <a:bodyPr/>
          <a:lstStyle/>
          <a:p>
            <a:r>
              <a:rPr lang="en-US" i="1" dirty="0" smtClean="0">
                <a:solidFill>
                  <a:schemeClr val="bg1"/>
                </a:solidFill>
              </a:rPr>
              <a:t>Who Will You Serve?</a:t>
            </a:r>
            <a:endParaRPr lang="en-US" i="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Common conception of Satanism</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rot="20580806">
            <a:off x="393476" y="2077389"/>
            <a:ext cx="4286250" cy="333375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rot="818412">
            <a:off x="4998499" y="3000624"/>
            <a:ext cx="3840239" cy="304819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09600" y="838200"/>
            <a:ext cx="3057525" cy="3057525"/>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rot="585368">
            <a:off x="3413262" y="2068823"/>
            <a:ext cx="4881563" cy="2928938"/>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2057400" y="2362200"/>
            <a:ext cx="3953535" cy="2914650"/>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3886200" y="838200"/>
            <a:ext cx="38100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 calcmode="lin" valueType="num">
                                      <p:cBhvr>
                                        <p:cTn id="16" dur="500" fill="hold"/>
                                        <p:tgtEl>
                                          <p:spTgt spid="1027"/>
                                        </p:tgtEl>
                                        <p:attrNameLst>
                                          <p:attrName>style.rotation</p:attrName>
                                        </p:attrNameLst>
                                      </p:cBhvr>
                                      <p:tavLst>
                                        <p:tav tm="0">
                                          <p:val>
                                            <p:fltVal val="90"/>
                                          </p:val>
                                        </p:tav>
                                        <p:tav tm="100000">
                                          <p:val>
                                            <p:fltVal val="0"/>
                                          </p:val>
                                        </p:tav>
                                      </p:tavLst>
                                    </p:anim>
                                    <p:animEffect transition="in" filter="fade">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1028"/>
                                        </p:tgtEl>
                                        <p:attrNameLst>
                                          <p:attrName>style.visibility</p:attrName>
                                        </p:attrNameLst>
                                      </p:cBhvr>
                                      <p:to>
                                        <p:strVal val="visible"/>
                                      </p:to>
                                    </p:set>
                                    <p:anim calcmode="lin" valueType="num">
                                      <p:cBhvr>
                                        <p:cTn id="22" dur="500" fill="hold"/>
                                        <p:tgtEl>
                                          <p:spTgt spid="1028"/>
                                        </p:tgtEl>
                                        <p:attrNameLst>
                                          <p:attrName>ppt_w</p:attrName>
                                        </p:attrNameLst>
                                      </p:cBhvr>
                                      <p:tavLst>
                                        <p:tav tm="0">
                                          <p:val>
                                            <p:fltVal val="0"/>
                                          </p:val>
                                        </p:tav>
                                        <p:tav tm="100000">
                                          <p:val>
                                            <p:strVal val="#ppt_w"/>
                                          </p:val>
                                        </p:tav>
                                      </p:tavLst>
                                    </p:anim>
                                    <p:anim calcmode="lin" valueType="num">
                                      <p:cBhvr>
                                        <p:cTn id="23" dur="500" fill="hold"/>
                                        <p:tgtEl>
                                          <p:spTgt spid="1028"/>
                                        </p:tgtEl>
                                        <p:attrNameLst>
                                          <p:attrName>ppt_h</p:attrName>
                                        </p:attrNameLst>
                                      </p:cBhvr>
                                      <p:tavLst>
                                        <p:tav tm="0">
                                          <p:val>
                                            <p:fltVal val="0"/>
                                          </p:val>
                                        </p:tav>
                                        <p:tav tm="100000">
                                          <p:val>
                                            <p:strVal val="#ppt_h"/>
                                          </p:val>
                                        </p:tav>
                                      </p:tavLst>
                                    </p:anim>
                                    <p:anim calcmode="lin" valueType="num">
                                      <p:cBhvr>
                                        <p:cTn id="24" dur="500" fill="hold"/>
                                        <p:tgtEl>
                                          <p:spTgt spid="1028"/>
                                        </p:tgtEl>
                                        <p:attrNameLst>
                                          <p:attrName>style.rotation</p:attrName>
                                        </p:attrNameLst>
                                      </p:cBhvr>
                                      <p:tavLst>
                                        <p:tav tm="0">
                                          <p:val>
                                            <p:fltVal val="90"/>
                                          </p:val>
                                        </p:tav>
                                        <p:tav tm="100000">
                                          <p:val>
                                            <p:fltVal val="0"/>
                                          </p:val>
                                        </p:tav>
                                      </p:tavLst>
                                    </p:anim>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1029"/>
                                        </p:tgtEl>
                                        <p:attrNameLst>
                                          <p:attrName>style.visibility</p:attrName>
                                        </p:attrNameLst>
                                      </p:cBhvr>
                                      <p:to>
                                        <p:strVal val="visible"/>
                                      </p:to>
                                    </p:set>
                                    <p:anim calcmode="lin" valueType="num">
                                      <p:cBhvr>
                                        <p:cTn id="30" dur="500" fill="hold"/>
                                        <p:tgtEl>
                                          <p:spTgt spid="1029"/>
                                        </p:tgtEl>
                                        <p:attrNameLst>
                                          <p:attrName>ppt_w</p:attrName>
                                        </p:attrNameLst>
                                      </p:cBhvr>
                                      <p:tavLst>
                                        <p:tav tm="0">
                                          <p:val>
                                            <p:fltVal val="0"/>
                                          </p:val>
                                        </p:tav>
                                        <p:tav tm="100000">
                                          <p:val>
                                            <p:strVal val="#ppt_w"/>
                                          </p:val>
                                        </p:tav>
                                      </p:tavLst>
                                    </p:anim>
                                    <p:anim calcmode="lin" valueType="num">
                                      <p:cBhvr>
                                        <p:cTn id="31" dur="500" fill="hold"/>
                                        <p:tgtEl>
                                          <p:spTgt spid="1029"/>
                                        </p:tgtEl>
                                        <p:attrNameLst>
                                          <p:attrName>ppt_h</p:attrName>
                                        </p:attrNameLst>
                                      </p:cBhvr>
                                      <p:tavLst>
                                        <p:tav tm="0">
                                          <p:val>
                                            <p:fltVal val="0"/>
                                          </p:val>
                                        </p:tav>
                                        <p:tav tm="100000">
                                          <p:val>
                                            <p:strVal val="#ppt_h"/>
                                          </p:val>
                                        </p:tav>
                                      </p:tavLst>
                                    </p:anim>
                                    <p:anim calcmode="lin" valueType="num">
                                      <p:cBhvr>
                                        <p:cTn id="32" dur="500" fill="hold"/>
                                        <p:tgtEl>
                                          <p:spTgt spid="1029"/>
                                        </p:tgtEl>
                                        <p:attrNameLst>
                                          <p:attrName>style.rotation</p:attrName>
                                        </p:attrNameLst>
                                      </p:cBhvr>
                                      <p:tavLst>
                                        <p:tav tm="0">
                                          <p:val>
                                            <p:fltVal val="90"/>
                                          </p:val>
                                        </p:tav>
                                        <p:tav tm="100000">
                                          <p:val>
                                            <p:fltVal val="0"/>
                                          </p:val>
                                        </p:tav>
                                      </p:tavLst>
                                    </p:anim>
                                    <p:animEffect transition="in" filter="fade">
                                      <p:cBhvr>
                                        <p:cTn id="33" dur="500"/>
                                        <p:tgtEl>
                                          <p:spTgt spid="102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iterate type="lt">
                                    <p:tmPct val="5000"/>
                                  </p:iterate>
                                  <p:childTnLst>
                                    <p:set>
                                      <p:cBhvr>
                                        <p:cTn id="37" dur="1" fill="hold">
                                          <p:stCondLst>
                                            <p:cond delay="0"/>
                                          </p:stCondLst>
                                        </p:cTn>
                                        <p:tgtEl>
                                          <p:spTgt spid="1030"/>
                                        </p:tgtEl>
                                        <p:attrNameLst>
                                          <p:attrName>style.visibility</p:attrName>
                                        </p:attrNameLst>
                                      </p:cBhvr>
                                      <p:to>
                                        <p:strVal val="visible"/>
                                      </p:to>
                                    </p:set>
                                    <p:anim calcmode="lin" valueType="num">
                                      <p:cBhvr>
                                        <p:cTn id="38" dur="500" fill="hold"/>
                                        <p:tgtEl>
                                          <p:spTgt spid="1030"/>
                                        </p:tgtEl>
                                        <p:attrNameLst>
                                          <p:attrName>ppt_w</p:attrName>
                                        </p:attrNameLst>
                                      </p:cBhvr>
                                      <p:tavLst>
                                        <p:tav tm="0">
                                          <p:val>
                                            <p:fltVal val="0"/>
                                          </p:val>
                                        </p:tav>
                                        <p:tav tm="100000">
                                          <p:val>
                                            <p:strVal val="#ppt_w"/>
                                          </p:val>
                                        </p:tav>
                                      </p:tavLst>
                                    </p:anim>
                                    <p:anim calcmode="lin" valueType="num">
                                      <p:cBhvr>
                                        <p:cTn id="39" dur="500" fill="hold"/>
                                        <p:tgtEl>
                                          <p:spTgt spid="1030"/>
                                        </p:tgtEl>
                                        <p:attrNameLst>
                                          <p:attrName>ppt_h</p:attrName>
                                        </p:attrNameLst>
                                      </p:cBhvr>
                                      <p:tavLst>
                                        <p:tav tm="0">
                                          <p:val>
                                            <p:fltVal val="0"/>
                                          </p:val>
                                        </p:tav>
                                        <p:tav tm="100000">
                                          <p:val>
                                            <p:strVal val="#ppt_h"/>
                                          </p:val>
                                        </p:tav>
                                      </p:tavLst>
                                    </p:anim>
                                    <p:anim calcmode="lin" valueType="num">
                                      <p:cBhvr>
                                        <p:cTn id="40" dur="500" fill="hold"/>
                                        <p:tgtEl>
                                          <p:spTgt spid="1030"/>
                                        </p:tgtEl>
                                        <p:attrNameLst>
                                          <p:attrName>style.rotation</p:attrName>
                                        </p:attrNameLst>
                                      </p:cBhvr>
                                      <p:tavLst>
                                        <p:tav tm="0">
                                          <p:val>
                                            <p:fltVal val="90"/>
                                          </p:val>
                                        </p:tav>
                                        <p:tav tm="100000">
                                          <p:val>
                                            <p:fltVal val="0"/>
                                          </p:val>
                                        </p:tav>
                                      </p:tavLst>
                                    </p:anim>
                                    <p:animEffect transition="in" filter="fade">
                                      <p:cBhvr>
                                        <p:cTn id="41" dur="500"/>
                                        <p:tgtEl>
                                          <p:spTgt spid="1030"/>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iterate type="lt">
                                    <p:tmPct val="5000"/>
                                  </p:iterate>
                                  <p:childTnLst>
                                    <p:set>
                                      <p:cBhvr>
                                        <p:cTn id="45" dur="1" fill="hold">
                                          <p:stCondLst>
                                            <p:cond delay="0"/>
                                          </p:stCondLst>
                                        </p:cTn>
                                        <p:tgtEl>
                                          <p:spTgt spid="1031"/>
                                        </p:tgtEl>
                                        <p:attrNameLst>
                                          <p:attrName>style.visibility</p:attrName>
                                        </p:attrNameLst>
                                      </p:cBhvr>
                                      <p:to>
                                        <p:strVal val="visible"/>
                                      </p:to>
                                    </p:set>
                                    <p:anim calcmode="lin" valueType="num">
                                      <p:cBhvr>
                                        <p:cTn id="46" dur="500" fill="hold"/>
                                        <p:tgtEl>
                                          <p:spTgt spid="1031"/>
                                        </p:tgtEl>
                                        <p:attrNameLst>
                                          <p:attrName>ppt_w</p:attrName>
                                        </p:attrNameLst>
                                      </p:cBhvr>
                                      <p:tavLst>
                                        <p:tav tm="0">
                                          <p:val>
                                            <p:fltVal val="0"/>
                                          </p:val>
                                        </p:tav>
                                        <p:tav tm="100000">
                                          <p:val>
                                            <p:strVal val="#ppt_w"/>
                                          </p:val>
                                        </p:tav>
                                      </p:tavLst>
                                    </p:anim>
                                    <p:anim calcmode="lin" valueType="num">
                                      <p:cBhvr>
                                        <p:cTn id="47" dur="500" fill="hold"/>
                                        <p:tgtEl>
                                          <p:spTgt spid="1031"/>
                                        </p:tgtEl>
                                        <p:attrNameLst>
                                          <p:attrName>ppt_h</p:attrName>
                                        </p:attrNameLst>
                                      </p:cBhvr>
                                      <p:tavLst>
                                        <p:tav tm="0">
                                          <p:val>
                                            <p:fltVal val="0"/>
                                          </p:val>
                                        </p:tav>
                                        <p:tav tm="100000">
                                          <p:val>
                                            <p:strVal val="#ppt_h"/>
                                          </p:val>
                                        </p:tav>
                                      </p:tavLst>
                                    </p:anim>
                                    <p:anim calcmode="lin" valueType="num">
                                      <p:cBhvr>
                                        <p:cTn id="48" dur="500" fill="hold"/>
                                        <p:tgtEl>
                                          <p:spTgt spid="1031"/>
                                        </p:tgtEl>
                                        <p:attrNameLst>
                                          <p:attrName>style.rotation</p:attrName>
                                        </p:attrNameLst>
                                      </p:cBhvr>
                                      <p:tavLst>
                                        <p:tav tm="0">
                                          <p:val>
                                            <p:fltVal val="90"/>
                                          </p:val>
                                        </p:tav>
                                        <p:tav tm="100000">
                                          <p:val>
                                            <p:fltVal val="0"/>
                                          </p:val>
                                        </p:tav>
                                      </p:tavLst>
                                    </p:anim>
                                    <p:animEffect transition="in" filter="fade">
                                      <p:cBhvr>
                                        <p:cTn id="49" dur="500"/>
                                        <p:tgtEl>
                                          <p:spTgt spid="103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iterate type="lt">
                                    <p:tmPct val="5000"/>
                                  </p:iterate>
                                  <p:childTnLst>
                                    <p:set>
                                      <p:cBhvr>
                                        <p:cTn id="53" dur="1" fill="hold">
                                          <p:stCondLst>
                                            <p:cond delay="0"/>
                                          </p:stCondLst>
                                        </p:cTn>
                                        <p:tgtEl>
                                          <p:spTgt spid="1032"/>
                                        </p:tgtEl>
                                        <p:attrNameLst>
                                          <p:attrName>style.visibility</p:attrName>
                                        </p:attrNameLst>
                                      </p:cBhvr>
                                      <p:to>
                                        <p:strVal val="visible"/>
                                      </p:to>
                                    </p:set>
                                    <p:anim calcmode="lin" valueType="num">
                                      <p:cBhvr>
                                        <p:cTn id="54" dur="500" fill="hold"/>
                                        <p:tgtEl>
                                          <p:spTgt spid="1032"/>
                                        </p:tgtEl>
                                        <p:attrNameLst>
                                          <p:attrName>ppt_w</p:attrName>
                                        </p:attrNameLst>
                                      </p:cBhvr>
                                      <p:tavLst>
                                        <p:tav tm="0">
                                          <p:val>
                                            <p:fltVal val="0"/>
                                          </p:val>
                                        </p:tav>
                                        <p:tav tm="100000">
                                          <p:val>
                                            <p:strVal val="#ppt_w"/>
                                          </p:val>
                                        </p:tav>
                                      </p:tavLst>
                                    </p:anim>
                                    <p:anim calcmode="lin" valueType="num">
                                      <p:cBhvr>
                                        <p:cTn id="55" dur="500" fill="hold"/>
                                        <p:tgtEl>
                                          <p:spTgt spid="1032"/>
                                        </p:tgtEl>
                                        <p:attrNameLst>
                                          <p:attrName>ppt_h</p:attrName>
                                        </p:attrNameLst>
                                      </p:cBhvr>
                                      <p:tavLst>
                                        <p:tav tm="0">
                                          <p:val>
                                            <p:fltVal val="0"/>
                                          </p:val>
                                        </p:tav>
                                        <p:tav tm="100000">
                                          <p:val>
                                            <p:strVal val="#ppt_h"/>
                                          </p:val>
                                        </p:tav>
                                      </p:tavLst>
                                    </p:anim>
                                    <p:anim calcmode="lin" valueType="num">
                                      <p:cBhvr>
                                        <p:cTn id="56" dur="500" fill="hold"/>
                                        <p:tgtEl>
                                          <p:spTgt spid="1032"/>
                                        </p:tgtEl>
                                        <p:attrNameLst>
                                          <p:attrName>style.rotation</p:attrName>
                                        </p:attrNameLst>
                                      </p:cBhvr>
                                      <p:tavLst>
                                        <p:tav tm="0">
                                          <p:val>
                                            <p:fltVal val="90"/>
                                          </p:val>
                                        </p:tav>
                                        <p:tav tm="100000">
                                          <p:val>
                                            <p:fltVal val="0"/>
                                          </p:val>
                                        </p:tav>
                                      </p:tavLst>
                                    </p:anim>
                                    <p:animEffect transition="in" filter="fade">
                                      <p:cBhvr>
                                        <p:cTn id="5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Consider a different kind of “Satanism”</a:t>
            </a:r>
          </a:p>
          <a:p>
            <a:pPr lvl="1"/>
            <a:r>
              <a:rPr lang="en-US" dirty="0" smtClean="0"/>
              <a:t>Definition</a:t>
            </a:r>
          </a:p>
          <a:p>
            <a:pPr lvl="2"/>
            <a:r>
              <a:rPr lang="en-US" dirty="0"/>
              <a:t>–noun </a:t>
            </a:r>
          </a:p>
          <a:p>
            <a:pPr lvl="2"/>
            <a:r>
              <a:rPr lang="en-US" dirty="0"/>
              <a:t>1. the worship of Satan  or the powers of evil. </a:t>
            </a:r>
          </a:p>
          <a:p>
            <a:pPr lvl="2"/>
            <a:r>
              <a:rPr lang="en-US" dirty="0"/>
              <a:t>2. a travesty of Christian rites in which Satan  is worshiped. </a:t>
            </a:r>
          </a:p>
          <a:p>
            <a:pPr lvl="2"/>
            <a:r>
              <a:rPr lang="en-US" dirty="0"/>
              <a:t>3. diabolical or satanic disposition, behavior, or activity. </a:t>
            </a:r>
          </a:p>
          <a:p>
            <a:pPr lvl="1"/>
            <a:r>
              <a:rPr lang="en-US" dirty="0" smtClean="0"/>
              <a:t>Consider incidental, accidental Satanism</a:t>
            </a:r>
          </a:p>
          <a:p>
            <a:r>
              <a:rPr lang="en-US" dirty="0" smtClean="0"/>
              <a:t>Are you a Satanist</a:t>
            </a:r>
            <a:r>
              <a:rPr lang="en-US" dirty="0" smtClean="0"/>
              <a:t>?</a:t>
            </a:r>
            <a:endParaRPr lang="en-US" dirty="0" smtClean="0"/>
          </a:p>
        </p:txBody>
      </p:sp>
      <p:sp>
        <p:nvSpPr>
          <p:cNvPr id="4" name="Rectangle 3"/>
          <p:cNvSpPr/>
          <p:nvPr/>
        </p:nvSpPr>
        <p:spPr>
          <a:xfrm>
            <a:off x="457200" y="121920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t>2 Corinthians 13:5</a:t>
            </a:r>
            <a:r>
              <a:rPr lang="en-US" sz="2800" dirty="0" smtClean="0"/>
              <a:t> </a:t>
            </a:r>
          </a:p>
          <a:p>
            <a:r>
              <a:rPr lang="en-US" sz="2800" dirty="0" smtClean="0"/>
              <a:t>5 Examine yourselves </a:t>
            </a:r>
            <a:r>
              <a:rPr lang="en-US" sz="2800" i="1" dirty="0" smtClean="0"/>
              <a:t>as to</a:t>
            </a:r>
            <a:r>
              <a:rPr lang="en-US" sz="2800" dirty="0" smtClean="0"/>
              <a:t> whether you are in the faith. Test yourselves. Do you not know yourselves, that Jesus Christ is in you?—unless indeed you are disqualified.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par>
                          <p:cTn id="29" fill="hold">
                            <p:stCondLst>
                              <p:cond delay="1500"/>
                            </p:stCondLst>
                            <p:childTnLst>
                              <p:par>
                                <p:cTn id="30" presetID="53"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par>
                          <p:cTn id="35" fill="hold">
                            <p:stCondLst>
                              <p:cond delay="2000"/>
                            </p:stCondLst>
                            <p:childTnLst>
                              <p:par>
                                <p:cTn id="36" presetID="53"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strVal val="#ppt_w*0.70"/>
                                          </p:val>
                                        </p:tav>
                                        <p:tav tm="100000">
                                          <p:val>
                                            <p:strVal val="#ppt_w"/>
                                          </p:val>
                                        </p:tav>
                                      </p:tavLst>
                                    </p:anim>
                                    <p:anim calcmode="lin" valueType="num">
                                      <p:cBhvr>
                                        <p:cTn id="60" dur="500" fill="hold"/>
                                        <p:tgtEl>
                                          <p:spTgt spid="4"/>
                                        </p:tgtEl>
                                        <p:attrNameLst>
                                          <p:attrName>ppt_h</p:attrName>
                                        </p:attrNameLst>
                                      </p:cBhvr>
                                      <p:tavLst>
                                        <p:tav tm="0">
                                          <p:val>
                                            <p:strVal val="#ppt_h"/>
                                          </p:val>
                                        </p:tav>
                                        <p:tav tm="100000">
                                          <p:val>
                                            <p:strVal val="#ppt_h"/>
                                          </p:val>
                                        </p:tav>
                                      </p:tavLst>
                                    </p:anim>
                                    <p:animEffect transition="in" filter="fad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Kingdoms</a:t>
            </a:r>
            <a:endParaRPr lang="en-US" dirty="0"/>
          </a:p>
        </p:txBody>
      </p:sp>
      <p:sp>
        <p:nvSpPr>
          <p:cNvPr id="3" name="Content Placeholder 2"/>
          <p:cNvSpPr>
            <a:spLocks noGrp="1"/>
          </p:cNvSpPr>
          <p:nvPr>
            <p:ph idx="1"/>
          </p:nvPr>
        </p:nvSpPr>
        <p:spPr/>
        <p:txBody>
          <a:bodyPr/>
          <a:lstStyle/>
          <a:p>
            <a:r>
              <a:rPr lang="en-US" dirty="0" smtClean="0"/>
              <a:t>Two kingdoms in the spiritual realm</a:t>
            </a:r>
          </a:p>
          <a:p>
            <a:pPr lvl="1"/>
            <a:r>
              <a:rPr lang="en-US" dirty="0" smtClean="0"/>
              <a:t>Kingdom of light, and kingdom of darkness</a:t>
            </a:r>
          </a:p>
          <a:p>
            <a:r>
              <a:rPr lang="en-US" dirty="0" smtClean="0"/>
              <a:t>These kingdoms are diametrically opposed</a:t>
            </a:r>
          </a:p>
          <a:p>
            <a:pPr lvl="1"/>
            <a:endParaRPr lang="en-US" dirty="0"/>
          </a:p>
        </p:txBody>
      </p:sp>
      <p:sp>
        <p:nvSpPr>
          <p:cNvPr id="4" name="Rectangle 3"/>
          <p:cNvSpPr/>
          <p:nvPr/>
        </p:nvSpPr>
        <p:spPr>
          <a:xfrm>
            <a:off x="457200" y="121920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solidFill>
                  <a:schemeClr val="accent3">
                    <a:lumMod val="20000"/>
                    <a:lumOff val="80000"/>
                  </a:schemeClr>
                </a:solidFill>
              </a:rPr>
              <a:t>1 John 1:5-7:</a:t>
            </a:r>
            <a:br>
              <a:rPr lang="en-US" sz="2800" i="1" baseline="0" dirty="0" smtClean="0">
                <a:solidFill>
                  <a:schemeClr val="accent3">
                    <a:lumMod val="20000"/>
                    <a:lumOff val="80000"/>
                  </a:schemeClr>
                </a:solidFill>
              </a:rPr>
            </a:br>
            <a:r>
              <a:rPr lang="en-US" sz="2800" i="1" baseline="30000" dirty="0" smtClean="0">
                <a:solidFill>
                  <a:schemeClr val="accent3">
                    <a:lumMod val="20000"/>
                    <a:lumOff val="80000"/>
                  </a:schemeClr>
                </a:solidFill>
              </a:rPr>
              <a:t>5</a:t>
            </a:r>
            <a:r>
              <a:rPr lang="en-US" sz="2800" i="1" baseline="0" dirty="0" smtClean="0">
                <a:solidFill>
                  <a:schemeClr val="accent3">
                    <a:lumMod val="20000"/>
                    <a:lumOff val="80000"/>
                  </a:schemeClr>
                </a:solidFill>
              </a:rPr>
              <a:t>This is the message which we have heard from Him and declare to you, that God is light and in Him is no darkness at all. </a:t>
            </a:r>
            <a:r>
              <a:rPr lang="en-US" sz="2800" i="1" baseline="30000" dirty="0" smtClean="0">
                <a:solidFill>
                  <a:schemeClr val="accent3">
                    <a:lumMod val="20000"/>
                    <a:lumOff val="80000"/>
                  </a:schemeClr>
                </a:solidFill>
              </a:rPr>
              <a:t>6</a:t>
            </a:r>
            <a:r>
              <a:rPr lang="en-US" sz="2800" i="1" baseline="0" dirty="0" smtClean="0">
                <a:solidFill>
                  <a:schemeClr val="accent3">
                    <a:lumMod val="20000"/>
                    <a:lumOff val="80000"/>
                  </a:schemeClr>
                </a:solidFill>
              </a:rPr>
              <a:t>If we say that we have fellowship with Him, and walk in darkness, we lie and do not practice the truth. </a:t>
            </a:r>
            <a:r>
              <a:rPr lang="en-US" sz="2800" i="1" baseline="30000" dirty="0" smtClean="0">
                <a:solidFill>
                  <a:schemeClr val="accent3">
                    <a:lumMod val="20000"/>
                    <a:lumOff val="80000"/>
                  </a:schemeClr>
                </a:solidFill>
              </a:rPr>
              <a:t>7</a:t>
            </a:r>
            <a:r>
              <a:rPr lang="en-US" sz="2800" i="1" baseline="0" dirty="0" smtClean="0">
                <a:solidFill>
                  <a:schemeClr val="accent3">
                    <a:lumMod val="20000"/>
                    <a:lumOff val="80000"/>
                  </a:schemeClr>
                </a:solidFill>
              </a:rPr>
              <a:t>But if we walk in the light as He is in the light, we have fellowship with one another, and the blood of Jesus Christ His Son cleanses us from all sin.</a:t>
            </a:r>
          </a:p>
        </p:txBody>
      </p:sp>
      <p:sp>
        <p:nvSpPr>
          <p:cNvPr id="5" name="Rectangle 4"/>
          <p:cNvSpPr/>
          <p:nvPr/>
        </p:nvSpPr>
        <p:spPr>
          <a:xfrm>
            <a:off x="457200" y="121920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baseline="0" dirty="0" smtClean="0"/>
              <a:t>1 John 2:7-11:</a:t>
            </a:r>
            <a:br>
              <a:rPr lang="en-US" sz="2400" i="1" baseline="0" dirty="0" smtClean="0"/>
            </a:br>
            <a:r>
              <a:rPr lang="en-US" sz="2400" i="1" baseline="30000" dirty="0" smtClean="0"/>
              <a:t>7</a:t>
            </a:r>
            <a:r>
              <a:rPr lang="en-US" sz="2400" i="1" baseline="0" dirty="0" smtClean="0"/>
              <a:t>Brethren, I write no new commandment to you, but an old commandment which you have had from the beginning. The old commandment is the word which you heard from the beginning. </a:t>
            </a:r>
            <a:r>
              <a:rPr lang="en-US" sz="2400" i="1" baseline="30000" dirty="0" smtClean="0"/>
              <a:t>8</a:t>
            </a:r>
            <a:r>
              <a:rPr lang="en-US" sz="2400" i="1" baseline="0" dirty="0" smtClean="0"/>
              <a:t>Again, a new commandment I write to you, which thing is true in Him and in you, because the darkness is passing away, and the true light is already shining. </a:t>
            </a:r>
            <a:r>
              <a:rPr lang="en-US" sz="2400" i="1" baseline="30000" dirty="0" smtClean="0"/>
              <a:t>9</a:t>
            </a:r>
            <a:r>
              <a:rPr lang="en-US" sz="2400" i="1" baseline="0" dirty="0" smtClean="0"/>
              <a:t>He who says he is in the light, and hates his brother, is in darkness until now. </a:t>
            </a:r>
            <a:r>
              <a:rPr lang="en-US" sz="2400" i="1" baseline="30000" dirty="0" smtClean="0"/>
              <a:t>10</a:t>
            </a:r>
            <a:r>
              <a:rPr lang="en-US" sz="2400" i="1" baseline="0" dirty="0" smtClean="0"/>
              <a:t>He who loves his brother abides in the light, and there is no cause for stumbling in him. </a:t>
            </a:r>
            <a:r>
              <a:rPr lang="en-US" sz="2400" i="1" baseline="30000" dirty="0" smtClean="0"/>
              <a:t>11</a:t>
            </a:r>
            <a:r>
              <a:rPr lang="en-US" sz="2400" i="1" baseline="0" dirty="0" smtClean="0"/>
              <a:t>But he who hates his brother is in darkness and walks in darkness, and does not know where he is going, because the darkness has blinded his eyes.</a:t>
            </a:r>
          </a:p>
        </p:txBody>
      </p:sp>
      <p:sp>
        <p:nvSpPr>
          <p:cNvPr id="10" name="Rectangle 9"/>
          <p:cNvSpPr/>
          <p:nvPr/>
        </p:nvSpPr>
        <p:spPr>
          <a:xfrm>
            <a:off x="457200" y="121920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Ephesians 5:8:</a:t>
            </a:r>
            <a:br>
              <a:rPr lang="en-US" sz="2800" i="1" baseline="0" dirty="0" smtClean="0"/>
            </a:br>
            <a:r>
              <a:rPr lang="en-US" sz="2800" i="1" baseline="30000" dirty="0" smtClean="0"/>
              <a:t>8</a:t>
            </a:r>
            <a:r>
              <a:rPr lang="en-US" sz="2800" i="1" baseline="0" dirty="0" smtClean="0"/>
              <a:t>For you were once darkness, but now you are light in the Lord. Walk as children of 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ppt_w*0.70"/>
                                          </p:val>
                                        </p:tav>
                                        <p:tav tm="100000">
                                          <p:val>
                                            <p:strVal val="#ppt_w"/>
                                          </p:val>
                                        </p:tav>
                                      </p:tavLst>
                                    </p:anim>
                                    <p:anim calcmode="lin" valueType="num">
                                      <p:cBhvr>
                                        <p:cTn id="22" dur="500" fill="hold"/>
                                        <p:tgtEl>
                                          <p:spTgt spid="4"/>
                                        </p:tgtEl>
                                        <p:attrNameLst>
                                          <p:attrName>ppt_h</p:attrName>
                                        </p:attrNameLst>
                                      </p:cBhvr>
                                      <p:tavLst>
                                        <p:tav tm="0">
                                          <p:val>
                                            <p:strVal val="#ppt_h"/>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strVal val="#ppt_w*0.70"/>
                                          </p:val>
                                        </p:tav>
                                        <p:tav tm="100000">
                                          <p:val>
                                            <p:strVal val="#ppt_w"/>
                                          </p:val>
                                        </p:tav>
                                      </p:tavLst>
                                    </p:anim>
                                    <p:anim calcmode="lin" valueType="num">
                                      <p:cBhvr>
                                        <p:cTn id="29" dur="500" fill="hold"/>
                                        <p:tgtEl>
                                          <p:spTgt spid="5"/>
                                        </p:tgtEl>
                                        <p:attrNameLst>
                                          <p:attrName>ppt_h</p:attrName>
                                        </p:attrNameLst>
                                      </p:cBhvr>
                                      <p:tavLst>
                                        <p:tav tm="0">
                                          <p:val>
                                            <p:strVal val="#ppt_h"/>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3">
                                            <p:txEl>
                                              <p:pRg st="2" end="2"/>
                                            </p:txEl>
                                          </p:spTgt>
                                        </p:tgtEl>
                                      </p:cBhvr>
                                    </p:animEffect>
                                  </p:childTnLst>
                                </p:cTn>
                              </p:par>
                              <p:par>
                                <p:cTn id="38" presetID="2" presetClass="exit" presetSubtype="3" fill="hold" grpId="1" nodeType="withEffect">
                                  <p:stCondLst>
                                    <p:cond delay="0"/>
                                  </p:stCondLst>
                                  <p:childTnLst>
                                    <p:anim calcmode="lin" valueType="num">
                                      <p:cBhvr additive="base">
                                        <p:cTn id="39" dur="500"/>
                                        <p:tgtEl>
                                          <p:spTgt spid="4"/>
                                        </p:tgtEl>
                                        <p:attrNameLst>
                                          <p:attrName>ppt_x</p:attrName>
                                        </p:attrNameLst>
                                      </p:cBhvr>
                                      <p:tavLst>
                                        <p:tav tm="0">
                                          <p:val>
                                            <p:strVal val="ppt_x"/>
                                          </p:val>
                                        </p:tav>
                                        <p:tav tm="100000">
                                          <p:val>
                                            <p:strVal val="1+ppt_w/2"/>
                                          </p:val>
                                        </p:tav>
                                      </p:tavLst>
                                    </p:anim>
                                    <p:anim calcmode="lin" valueType="num">
                                      <p:cBhvr additive="base">
                                        <p:cTn id="40" dur="500"/>
                                        <p:tgtEl>
                                          <p:spTgt spid="4"/>
                                        </p:tgtEl>
                                        <p:attrNameLst>
                                          <p:attrName>ppt_y</p:attrName>
                                        </p:attrNameLst>
                                      </p:cBhvr>
                                      <p:tavLst>
                                        <p:tav tm="0">
                                          <p:val>
                                            <p:strVal val="ppt_y"/>
                                          </p:val>
                                        </p:tav>
                                        <p:tav tm="100000">
                                          <p:val>
                                            <p:strVal val="0-ppt_h/2"/>
                                          </p:val>
                                        </p:tav>
                                      </p:tavLst>
                                    </p:anim>
                                    <p:set>
                                      <p:cBhvr>
                                        <p:cTn id="41" dur="1" fill="hold">
                                          <p:stCondLst>
                                            <p:cond delay="499"/>
                                          </p:stCondLst>
                                        </p:cTn>
                                        <p:tgtEl>
                                          <p:spTgt spid="4"/>
                                        </p:tgtEl>
                                        <p:attrNameLst>
                                          <p:attrName>style.visibility</p:attrName>
                                        </p:attrNameLst>
                                      </p:cBhvr>
                                      <p:to>
                                        <p:strVal val="hidden"/>
                                      </p:to>
                                    </p:set>
                                  </p:childTnLst>
                                </p:cTn>
                              </p:par>
                              <p:par>
                                <p:cTn id="42" presetID="2" presetClass="exit" presetSubtype="3" fill="hold" grpId="1" nodeType="withEffect">
                                  <p:stCondLst>
                                    <p:cond delay="0"/>
                                  </p:stCondLst>
                                  <p:childTnLst>
                                    <p:anim calcmode="lin" valueType="num">
                                      <p:cBhvr additive="base">
                                        <p:cTn id="43" dur="500"/>
                                        <p:tgtEl>
                                          <p:spTgt spid="5"/>
                                        </p:tgtEl>
                                        <p:attrNameLst>
                                          <p:attrName>ppt_x</p:attrName>
                                        </p:attrNameLst>
                                      </p:cBhvr>
                                      <p:tavLst>
                                        <p:tav tm="0">
                                          <p:val>
                                            <p:strVal val="ppt_x"/>
                                          </p:val>
                                        </p:tav>
                                        <p:tav tm="100000">
                                          <p:val>
                                            <p:strVal val="1+ppt_w/2"/>
                                          </p:val>
                                        </p:tav>
                                      </p:tavLst>
                                    </p:anim>
                                    <p:anim calcmode="lin" valueType="num">
                                      <p:cBhvr additive="base">
                                        <p:cTn id="44" dur="500"/>
                                        <p:tgtEl>
                                          <p:spTgt spid="5"/>
                                        </p:tgtEl>
                                        <p:attrNameLst>
                                          <p:attrName>ppt_y</p:attrName>
                                        </p:attrNameLst>
                                      </p:cBhvr>
                                      <p:tavLst>
                                        <p:tav tm="0">
                                          <p:val>
                                            <p:strVal val="ppt_y"/>
                                          </p:val>
                                        </p:tav>
                                        <p:tav tm="100000">
                                          <p:val>
                                            <p:strVal val="0-ppt_h/2"/>
                                          </p:val>
                                        </p:tav>
                                      </p:tavLst>
                                    </p:anim>
                                    <p:set>
                                      <p:cBhvr>
                                        <p:cTn id="45" dur="1" fill="hold">
                                          <p:stCondLst>
                                            <p:cond delay="499"/>
                                          </p:stCondLst>
                                        </p:cTn>
                                        <p:tgtEl>
                                          <p:spTgt spid="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strVal val="#ppt_w*0.70"/>
                                          </p:val>
                                        </p:tav>
                                        <p:tav tm="100000">
                                          <p:val>
                                            <p:strVal val="#ppt_w"/>
                                          </p:val>
                                        </p:tav>
                                      </p:tavLst>
                                    </p:anim>
                                    <p:anim calcmode="lin" valueType="num">
                                      <p:cBhvr>
                                        <p:cTn id="51" dur="500" fill="hold"/>
                                        <p:tgtEl>
                                          <p:spTgt spid="10"/>
                                        </p:tgtEl>
                                        <p:attrNameLst>
                                          <p:attrName>ppt_h</p:attrName>
                                        </p:attrNameLst>
                                      </p:cBhvr>
                                      <p:tavLst>
                                        <p:tav tm="0">
                                          <p:val>
                                            <p:strVal val="#ppt_h"/>
                                          </p:val>
                                        </p:tav>
                                        <p:tav tm="100000">
                                          <p:val>
                                            <p:strVal val="#ppt_h"/>
                                          </p:val>
                                        </p:tav>
                                      </p:tavLst>
                                    </p:anim>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5" grpId="0" animBg="1"/>
      <p:bldP spid="5"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Kingdoms</a:t>
            </a:r>
            <a:endParaRPr lang="en-US" dirty="0"/>
          </a:p>
        </p:txBody>
      </p:sp>
      <p:sp>
        <p:nvSpPr>
          <p:cNvPr id="3" name="Content Placeholder 2"/>
          <p:cNvSpPr>
            <a:spLocks noGrp="1"/>
          </p:cNvSpPr>
          <p:nvPr>
            <p:ph idx="1"/>
          </p:nvPr>
        </p:nvSpPr>
        <p:spPr/>
        <p:txBody>
          <a:bodyPr/>
          <a:lstStyle/>
          <a:p>
            <a:r>
              <a:rPr lang="en-US" dirty="0" smtClean="0"/>
              <a:t>God is the ruler of the kingdom of light</a:t>
            </a:r>
          </a:p>
          <a:p>
            <a:r>
              <a:rPr lang="en-US" dirty="0" smtClean="0"/>
              <a:t>Satan is the ruler of the kingdom of darkness</a:t>
            </a:r>
          </a:p>
          <a:p>
            <a:pPr lvl="1"/>
            <a:r>
              <a:rPr lang="en-US" dirty="0" smtClean="0"/>
              <a:t>Acts 26:15-18</a:t>
            </a:r>
            <a:endParaRPr lang="en-US" dirty="0"/>
          </a:p>
        </p:txBody>
      </p:sp>
      <p:sp>
        <p:nvSpPr>
          <p:cNvPr id="5" name="Rectangle 4"/>
          <p:cNvSpPr/>
          <p:nvPr/>
        </p:nvSpPr>
        <p:spPr>
          <a:xfrm>
            <a:off x="457200" y="129540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Matthew 6:33:</a:t>
            </a:r>
            <a:br>
              <a:rPr lang="en-US" sz="2800" i="1" baseline="0" dirty="0" smtClean="0"/>
            </a:br>
            <a:r>
              <a:rPr lang="en-US" sz="2800" i="1" baseline="30000" dirty="0" smtClean="0"/>
              <a:t>33</a:t>
            </a:r>
            <a:r>
              <a:rPr lang="en-US" sz="2800" i="1" baseline="0" dirty="0" smtClean="0"/>
              <a:t>But seek first the kingdom of God and His righteousness, and all these things shall be added to you.</a:t>
            </a:r>
          </a:p>
        </p:txBody>
      </p:sp>
      <p:sp>
        <p:nvSpPr>
          <p:cNvPr id="6" name="Rectangle 5"/>
          <p:cNvSpPr/>
          <p:nvPr/>
        </p:nvSpPr>
        <p:spPr>
          <a:xfrm>
            <a:off x="457200" y="129540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Matthew 12:28:</a:t>
            </a:r>
            <a:br>
              <a:rPr lang="en-US" sz="2800" i="1" baseline="0" dirty="0" smtClean="0"/>
            </a:br>
            <a:r>
              <a:rPr lang="en-US" sz="2800" i="1" baseline="30000" dirty="0" smtClean="0"/>
              <a:t>28</a:t>
            </a:r>
            <a:r>
              <a:rPr lang="en-US" sz="2800" i="1" baseline="0" dirty="0" smtClean="0"/>
              <a:t>But if I cast out demons by the Spirit of God, surely the kingdom of God has come upon you.</a:t>
            </a:r>
          </a:p>
        </p:txBody>
      </p:sp>
      <p:sp>
        <p:nvSpPr>
          <p:cNvPr id="7" name="Rectangle 6"/>
          <p:cNvSpPr/>
          <p:nvPr/>
        </p:nvSpPr>
        <p:spPr>
          <a:xfrm>
            <a:off x="457200" y="129540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Matthew 4:17:</a:t>
            </a:r>
            <a:br>
              <a:rPr lang="en-US" sz="2800" i="1" baseline="0" dirty="0" smtClean="0"/>
            </a:br>
            <a:r>
              <a:rPr lang="en-US" sz="2800" i="1" baseline="30000" dirty="0" smtClean="0"/>
              <a:t>17</a:t>
            </a:r>
            <a:r>
              <a:rPr lang="en-US" sz="2800" i="1" baseline="0" dirty="0" smtClean="0"/>
              <a:t>From that time Jesus began to preach and to say, “Repent, for the kingdom of heaven is at hand.”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7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ppt_w*0.70"/>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strVal val="#ppt_w*0.70"/>
                                          </p:val>
                                        </p:tav>
                                        <p:tav tm="100000">
                                          <p:val>
                                            <p:strVal val="#ppt_w"/>
                                          </p:val>
                                        </p:tav>
                                      </p:tavLst>
                                    </p:anim>
                                    <p:anim calcmode="lin" valueType="num">
                                      <p:cBhvr>
                                        <p:cTn id="29" dur="500" fill="hold"/>
                                        <p:tgtEl>
                                          <p:spTgt spid="7"/>
                                        </p:tgtEl>
                                        <p:attrNameLst>
                                          <p:attrName>ppt_h</p:attrName>
                                        </p:attrNameLst>
                                      </p:cBhvr>
                                      <p:tavLst>
                                        <p:tav tm="0">
                                          <p:val>
                                            <p:strVal val="#ppt_h"/>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3" fill="hold" grpId="1" nodeType="clickEffect">
                                  <p:stCondLst>
                                    <p:cond delay="0"/>
                                  </p:stCondLst>
                                  <p:childTnLst>
                                    <p:anim calcmode="lin" valueType="num">
                                      <p:cBhvr additive="base">
                                        <p:cTn id="34" dur="500"/>
                                        <p:tgtEl>
                                          <p:spTgt spid="5"/>
                                        </p:tgtEl>
                                        <p:attrNameLst>
                                          <p:attrName>ppt_x</p:attrName>
                                        </p:attrNameLst>
                                      </p:cBhvr>
                                      <p:tavLst>
                                        <p:tav tm="0">
                                          <p:val>
                                            <p:strVal val="ppt_x"/>
                                          </p:val>
                                        </p:tav>
                                        <p:tav tm="100000">
                                          <p:val>
                                            <p:strVal val="1+ppt_w/2"/>
                                          </p:val>
                                        </p:tav>
                                      </p:tavLst>
                                    </p:anim>
                                    <p:anim calcmode="lin" valueType="num">
                                      <p:cBhvr additive="base">
                                        <p:cTn id="35" dur="500"/>
                                        <p:tgtEl>
                                          <p:spTgt spid="5"/>
                                        </p:tgtEl>
                                        <p:attrNameLst>
                                          <p:attrName>ppt_y</p:attrName>
                                        </p:attrNameLst>
                                      </p:cBhvr>
                                      <p:tavLst>
                                        <p:tav tm="0">
                                          <p:val>
                                            <p:strVal val="ppt_y"/>
                                          </p:val>
                                        </p:tav>
                                        <p:tav tm="100000">
                                          <p:val>
                                            <p:strVal val="0-ppt_h/2"/>
                                          </p:val>
                                        </p:tav>
                                      </p:tavLst>
                                    </p:anim>
                                    <p:set>
                                      <p:cBhvr>
                                        <p:cTn id="36" dur="1" fill="hold">
                                          <p:stCondLst>
                                            <p:cond delay="499"/>
                                          </p:stCondLst>
                                        </p:cTn>
                                        <p:tgtEl>
                                          <p:spTgt spid="5"/>
                                        </p:tgtEl>
                                        <p:attrNameLst>
                                          <p:attrName>style.visibility</p:attrName>
                                        </p:attrNameLst>
                                      </p:cBhvr>
                                      <p:to>
                                        <p:strVal val="hidden"/>
                                      </p:to>
                                    </p:set>
                                  </p:childTnLst>
                                </p:cTn>
                              </p:par>
                              <p:par>
                                <p:cTn id="37" presetID="2" presetClass="exit" presetSubtype="3" fill="hold" grpId="1" nodeType="withEffect">
                                  <p:stCondLst>
                                    <p:cond delay="0"/>
                                  </p:stCondLst>
                                  <p:childTnLst>
                                    <p:anim calcmode="lin" valueType="num">
                                      <p:cBhvr additive="base">
                                        <p:cTn id="38" dur="500"/>
                                        <p:tgtEl>
                                          <p:spTgt spid="6"/>
                                        </p:tgtEl>
                                        <p:attrNameLst>
                                          <p:attrName>ppt_x</p:attrName>
                                        </p:attrNameLst>
                                      </p:cBhvr>
                                      <p:tavLst>
                                        <p:tav tm="0">
                                          <p:val>
                                            <p:strVal val="ppt_x"/>
                                          </p:val>
                                        </p:tav>
                                        <p:tav tm="100000">
                                          <p:val>
                                            <p:strVal val="1+ppt_w/2"/>
                                          </p:val>
                                        </p:tav>
                                      </p:tavLst>
                                    </p:anim>
                                    <p:anim calcmode="lin" valueType="num">
                                      <p:cBhvr additive="base">
                                        <p:cTn id="39" dur="500"/>
                                        <p:tgtEl>
                                          <p:spTgt spid="6"/>
                                        </p:tgtEl>
                                        <p:attrNameLst>
                                          <p:attrName>ppt_y</p:attrName>
                                        </p:attrNameLst>
                                      </p:cBhvr>
                                      <p:tavLst>
                                        <p:tav tm="0">
                                          <p:val>
                                            <p:strVal val="ppt_y"/>
                                          </p:val>
                                        </p:tav>
                                        <p:tav tm="100000">
                                          <p:val>
                                            <p:strVal val="0-ppt_h/2"/>
                                          </p:val>
                                        </p:tav>
                                      </p:tavLst>
                                    </p:anim>
                                    <p:set>
                                      <p:cBhvr>
                                        <p:cTn id="40" dur="1" fill="hold">
                                          <p:stCondLst>
                                            <p:cond delay="499"/>
                                          </p:stCondLst>
                                        </p:cTn>
                                        <p:tgtEl>
                                          <p:spTgt spid="6"/>
                                        </p:tgtEl>
                                        <p:attrNameLst>
                                          <p:attrName>style.visibility</p:attrName>
                                        </p:attrNameLst>
                                      </p:cBhvr>
                                      <p:to>
                                        <p:strVal val="hidden"/>
                                      </p:to>
                                    </p:set>
                                  </p:childTnLst>
                                </p:cTn>
                              </p:par>
                              <p:par>
                                <p:cTn id="41" presetID="2" presetClass="exit" presetSubtype="3" fill="hold" grpId="1" nodeType="withEffect">
                                  <p:stCondLst>
                                    <p:cond delay="0"/>
                                  </p:stCondLst>
                                  <p:childTnLst>
                                    <p:anim calcmode="lin" valueType="num">
                                      <p:cBhvr additive="base">
                                        <p:cTn id="42" dur="500"/>
                                        <p:tgtEl>
                                          <p:spTgt spid="7"/>
                                        </p:tgtEl>
                                        <p:attrNameLst>
                                          <p:attrName>ppt_x</p:attrName>
                                        </p:attrNameLst>
                                      </p:cBhvr>
                                      <p:tavLst>
                                        <p:tav tm="0">
                                          <p:val>
                                            <p:strVal val="ppt_x"/>
                                          </p:val>
                                        </p:tav>
                                        <p:tav tm="100000">
                                          <p:val>
                                            <p:strVal val="1+ppt_w/2"/>
                                          </p:val>
                                        </p:tav>
                                      </p:tavLst>
                                    </p:anim>
                                    <p:anim calcmode="lin" valueType="num">
                                      <p:cBhvr additive="base">
                                        <p:cTn id="43" dur="500"/>
                                        <p:tgtEl>
                                          <p:spTgt spid="7"/>
                                        </p:tgtEl>
                                        <p:attrNameLst>
                                          <p:attrName>ppt_y</p:attrName>
                                        </p:attrNameLst>
                                      </p:cBhvr>
                                      <p:tavLst>
                                        <p:tav tm="0">
                                          <p:val>
                                            <p:strVal val="ppt_y"/>
                                          </p:val>
                                        </p:tav>
                                        <p:tav tm="100000">
                                          <p:val>
                                            <p:strVal val="0-ppt_h/2"/>
                                          </p:val>
                                        </p:tav>
                                      </p:tavLst>
                                    </p:anim>
                                    <p:set>
                                      <p:cBhvr>
                                        <p:cTn id="44" dur="1" fill="hold">
                                          <p:stCondLst>
                                            <p:cond delay="499"/>
                                          </p:stCondLst>
                                        </p:cTn>
                                        <p:tgtEl>
                                          <p:spTgt spid="7"/>
                                        </p:tgtEl>
                                        <p:attrNameLst>
                                          <p:attrName>style.visibility</p:attrName>
                                        </p:attrNameLst>
                                      </p:cBhvr>
                                      <p:to>
                                        <p:strVal val="hidden"/>
                                      </p:to>
                                    </p:set>
                                  </p:childTnLst>
                                </p:cTn>
                              </p:par>
                              <p:par>
                                <p:cTn id="45" presetID="53" presetClass="entr" presetSubtype="0" fill="hold" grpId="0" nodeType="with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 calcmode="lin" valueType="num">
                                      <p:cBhvr>
                                        <p:cTn id="4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49" dur="500"/>
                                        <p:tgtEl>
                                          <p:spTgt spid="3">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anim calcmode="lin" valueType="num">
                                      <p:cBhvr>
                                        <p:cTn id="5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5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animBg="1"/>
      <p:bldP spid="6" grpId="0" animBg="1"/>
      <p:bldP spid="6"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3657600" y="4278868"/>
            <a:ext cx="1828800" cy="369332"/>
          </a:xfrm>
          <a:prstGeom prst="rect">
            <a:avLst/>
          </a:prstGeom>
          <a:noFill/>
        </p:spPr>
        <p:txBody>
          <a:bodyPr wrap="square" rtlCol="0">
            <a:spAutoFit/>
          </a:bodyPr>
          <a:lstStyle/>
          <a:p>
            <a:pPr algn="ctr"/>
            <a:r>
              <a:rPr lang="en-US" dirty="0" smtClean="0">
                <a:solidFill>
                  <a:schemeClr val="accent3">
                    <a:lumMod val="20000"/>
                    <a:lumOff val="80000"/>
                  </a:schemeClr>
                </a:solidFill>
              </a:rPr>
              <a:t>Parallel</a:t>
            </a:r>
            <a:endParaRPr lang="en-US" dirty="0">
              <a:solidFill>
                <a:schemeClr val="accent3">
                  <a:lumMod val="20000"/>
                  <a:lumOff val="80000"/>
                </a:schemeClr>
              </a:solidFill>
            </a:endParaRPr>
          </a:p>
        </p:txBody>
      </p:sp>
      <p:sp>
        <p:nvSpPr>
          <p:cNvPr id="57" name="TextBox 56"/>
          <p:cNvSpPr txBox="1"/>
          <p:nvPr/>
        </p:nvSpPr>
        <p:spPr>
          <a:xfrm>
            <a:off x="3657600" y="2438400"/>
            <a:ext cx="1828800" cy="369332"/>
          </a:xfrm>
          <a:prstGeom prst="rect">
            <a:avLst/>
          </a:prstGeom>
          <a:noFill/>
        </p:spPr>
        <p:txBody>
          <a:bodyPr wrap="square" rtlCol="0">
            <a:spAutoFit/>
          </a:bodyPr>
          <a:lstStyle/>
          <a:p>
            <a:pPr algn="ctr"/>
            <a:r>
              <a:rPr lang="en-US" dirty="0" smtClean="0">
                <a:solidFill>
                  <a:schemeClr val="accent3">
                    <a:lumMod val="20000"/>
                    <a:lumOff val="80000"/>
                  </a:schemeClr>
                </a:solidFill>
              </a:rPr>
              <a:t>Parallel</a:t>
            </a:r>
            <a:endParaRPr lang="en-US" dirty="0">
              <a:solidFill>
                <a:schemeClr val="accent3">
                  <a:lumMod val="20000"/>
                  <a:lumOff val="80000"/>
                </a:schemeClr>
              </a:solidFill>
            </a:endParaRPr>
          </a:p>
        </p:txBody>
      </p:sp>
      <p:sp>
        <p:nvSpPr>
          <p:cNvPr id="56" name="TextBox 55"/>
          <p:cNvSpPr txBox="1"/>
          <p:nvPr/>
        </p:nvSpPr>
        <p:spPr>
          <a:xfrm rot="5400000">
            <a:off x="5937766" y="3511034"/>
            <a:ext cx="1295400" cy="369332"/>
          </a:xfrm>
          <a:prstGeom prst="rect">
            <a:avLst/>
          </a:prstGeom>
          <a:noFill/>
        </p:spPr>
        <p:txBody>
          <a:bodyPr wrap="square" rtlCol="0">
            <a:spAutoFit/>
          </a:bodyPr>
          <a:lstStyle/>
          <a:p>
            <a:pPr algn="ctr"/>
            <a:r>
              <a:rPr lang="en-US" dirty="0" smtClean="0">
                <a:solidFill>
                  <a:schemeClr val="accent3">
                    <a:lumMod val="20000"/>
                    <a:lumOff val="80000"/>
                  </a:schemeClr>
                </a:solidFill>
              </a:rPr>
              <a:t>to</a:t>
            </a:r>
            <a:endParaRPr lang="en-US" dirty="0">
              <a:solidFill>
                <a:schemeClr val="accent3">
                  <a:lumMod val="20000"/>
                  <a:lumOff val="80000"/>
                </a:schemeClr>
              </a:solidFill>
            </a:endParaRPr>
          </a:p>
        </p:txBody>
      </p:sp>
      <p:sp>
        <p:nvSpPr>
          <p:cNvPr id="52" name="TextBox 51"/>
          <p:cNvSpPr txBox="1"/>
          <p:nvPr/>
        </p:nvSpPr>
        <p:spPr>
          <a:xfrm rot="2586238">
            <a:off x="5424914" y="1736549"/>
            <a:ext cx="1296015" cy="381000"/>
          </a:xfrm>
          <a:prstGeom prst="rect">
            <a:avLst/>
          </a:prstGeom>
          <a:noFill/>
        </p:spPr>
        <p:txBody>
          <a:bodyPr wrap="square" rtlCol="0">
            <a:spAutoFit/>
          </a:bodyPr>
          <a:lstStyle/>
          <a:p>
            <a:pPr algn="ctr"/>
            <a:r>
              <a:rPr lang="en-US" dirty="0" smtClean="0">
                <a:solidFill>
                  <a:schemeClr val="accent3">
                    <a:lumMod val="20000"/>
                    <a:lumOff val="80000"/>
                  </a:schemeClr>
                </a:solidFill>
              </a:rPr>
              <a:t>from</a:t>
            </a:r>
            <a:endParaRPr lang="en-US" dirty="0">
              <a:solidFill>
                <a:schemeClr val="accent3">
                  <a:lumMod val="20000"/>
                  <a:lumOff val="80000"/>
                </a:schemeClr>
              </a:solidFill>
            </a:endParaRPr>
          </a:p>
        </p:txBody>
      </p:sp>
      <p:sp>
        <p:nvSpPr>
          <p:cNvPr id="55" name="TextBox 54"/>
          <p:cNvSpPr txBox="1"/>
          <p:nvPr/>
        </p:nvSpPr>
        <p:spPr>
          <a:xfrm rot="16200000">
            <a:off x="1910834" y="3511034"/>
            <a:ext cx="1295400" cy="369332"/>
          </a:xfrm>
          <a:prstGeom prst="rect">
            <a:avLst/>
          </a:prstGeom>
          <a:noFill/>
        </p:spPr>
        <p:txBody>
          <a:bodyPr wrap="square" rtlCol="0">
            <a:spAutoFit/>
          </a:bodyPr>
          <a:lstStyle/>
          <a:p>
            <a:pPr algn="ctr"/>
            <a:r>
              <a:rPr lang="en-US" dirty="0" smtClean="0">
                <a:solidFill>
                  <a:schemeClr val="accent3">
                    <a:lumMod val="20000"/>
                    <a:lumOff val="80000"/>
                  </a:schemeClr>
                </a:solidFill>
              </a:rPr>
              <a:t>to</a:t>
            </a:r>
            <a:endParaRPr lang="en-US" dirty="0">
              <a:solidFill>
                <a:schemeClr val="accent3">
                  <a:lumMod val="20000"/>
                  <a:lumOff val="80000"/>
                </a:schemeClr>
              </a:solidFill>
            </a:endParaRPr>
          </a:p>
        </p:txBody>
      </p:sp>
      <p:sp>
        <p:nvSpPr>
          <p:cNvPr id="54" name="TextBox 53"/>
          <p:cNvSpPr txBox="1"/>
          <p:nvPr/>
        </p:nvSpPr>
        <p:spPr>
          <a:xfrm rot="18917234">
            <a:off x="2472234" y="1745363"/>
            <a:ext cx="1219200" cy="381000"/>
          </a:xfrm>
          <a:prstGeom prst="rect">
            <a:avLst/>
          </a:prstGeom>
          <a:noFill/>
        </p:spPr>
        <p:txBody>
          <a:bodyPr wrap="square" rtlCol="0">
            <a:spAutoFit/>
          </a:bodyPr>
          <a:lstStyle/>
          <a:p>
            <a:pPr algn="ctr"/>
            <a:r>
              <a:rPr lang="en-US" dirty="0" smtClean="0">
                <a:solidFill>
                  <a:schemeClr val="accent3">
                    <a:lumMod val="20000"/>
                    <a:lumOff val="80000"/>
                  </a:schemeClr>
                </a:solidFill>
              </a:rPr>
              <a:t>from</a:t>
            </a:r>
            <a:endParaRPr lang="en-US" dirty="0">
              <a:solidFill>
                <a:schemeClr val="accent3">
                  <a:lumMod val="20000"/>
                  <a:lumOff val="80000"/>
                </a:schemeClr>
              </a:solidFill>
            </a:endParaRPr>
          </a:p>
        </p:txBody>
      </p:sp>
      <p:sp>
        <p:nvSpPr>
          <p:cNvPr id="2" name="Title 1"/>
          <p:cNvSpPr>
            <a:spLocks noGrp="1"/>
          </p:cNvSpPr>
          <p:nvPr>
            <p:ph type="title" idx="4294967295"/>
          </p:nvPr>
        </p:nvSpPr>
        <p:spPr>
          <a:xfrm>
            <a:off x="0" y="274638"/>
            <a:ext cx="9144000" cy="1143000"/>
          </a:xfrm>
        </p:spPr>
        <p:txBody>
          <a:bodyPr/>
          <a:lstStyle/>
          <a:p>
            <a:r>
              <a:rPr lang="en-US" dirty="0" smtClean="0"/>
              <a:t>Acts 26:15-18</a:t>
            </a:r>
            <a:endParaRPr lang="en-US" dirty="0"/>
          </a:p>
        </p:txBody>
      </p:sp>
      <p:sp>
        <p:nvSpPr>
          <p:cNvPr id="8" name="TextBox 7"/>
          <p:cNvSpPr txBox="1"/>
          <p:nvPr/>
        </p:nvSpPr>
        <p:spPr>
          <a:xfrm>
            <a:off x="3629025" y="1371600"/>
            <a:ext cx="1828800" cy="523220"/>
          </a:xfrm>
          <a:prstGeom prst="rect">
            <a:avLst/>
          </a:prstGeom>
          <a:noFill/>
        </p:spPr>
        <p:txBody>
          <a:bodyPr wrap="square" rtlCol="0">
            <a:spAutoFit/>
          </a:bodyPr>
          <a:lstStyle/>
          <a:p>
            <a:pPr algn="ctr"/>
            <a:r>
              <a:rPr lang="en-US" sz="2800" dirty="0" smtClean="0">
                <a:solidFill>
                  <a:schemeClr val="accent3">
                    <a:lumMod val="20000"/>
                    <a:lumOff val="80000"/>
                  </a:schemeClr>
                </a:solidFill>
              </a:rPr>
              <a:t>Open Eyes</a:t>
            </a:r>
            <a:endParaRPr lang="en-US" sz="2800" dirty="0">
              <a:solidFill>
                <a:schemeClr val="accent3">
                  <a:lumMod val="20000"/>
                  <a:lumOff val="80000"/>
                </a:schemeClr>
              </a:solidFill>
            </a:endParaRPr>
          </a:p>
        </p:txBody>
      </p:sp>
      <p:sp>
        <p:nvSpPr>
          <p:cNvPr id="9" name="TextBox 8"/>
          <p:cNvSpPr txBox="1"/>
          <p:nvPr/>
        </p:nvSpPr>
        <p:spPr>
          <a:xfrm>
            <a:off x="1819275" y="4334530"/>
            <a:ext cx="1828800" cy="523220"/>
          </a:xfrm>
          <a:prstGeom prst="rect">
            <a:avLst/>
          </a:prstGeom>
          <a:noFill/>
        </p:spPr>
        <p:txBody>
          <a:bodyPr wrap="square" rtlCol="0">
            <a:spAutoFit/>
          </a:bodyPr>
          <a:lstStyle/>
          <a:p>
            <a:pPr algn="ctr"/>
            <a:r>
              <a:rPr lang="en-US" sz="2800" dirty="0" smtClean="0">
                <a:solidFill>
                  <a:schemeClr val="accent3">
                    <a:lumMod val="20000"/>
                    <a:lumOff val="80000"/>
                  </a:schemeClr>
                </a:solidFill>
              </a:rPr>
              <a:t>Light</a:t>
            </a:r>
            <a:endParaRPr lang="en-US" sz="2800" dirty="0">
              <a:solidFill>
                <a:schemeClr val="accent3">
                  <a:lumMod val="20000"/>
                  <a:lumOff val="80000"/>
                </a:schemeClr>
              </a:solidFill>
            </a:endParaRPr>
          </a:p>
        </p:txBody>
      </p:sp>
      <p:sp>
        <p:nvSpPr>
          <p:cNvPr id="10" name="TextBox 9"/>
          <p:cNvSpPr txBox="1"/>
          <p:nvPr/>
        </p:nvSpPr>
        <p:spPr>
          <a:xfrm>
            <a:off x="1819275" y="2513944"/>
            <a:ext cx="1828800" cy="523220"/>
          </a:xfrm>
          <a:prstGeom prst="rect">
            <a:avLst/>
          </a:prstGeom>
          <a:noFill/>
        </p:spPr>
        <p:txBody>
          <a:bodyPr wrap="square" rtlCol="0">
            <a:spAutoFit/>
          </a:bodyPr>
          <a:lstStyle/>
          <a:p>
            <a:pPr algn="ctr"/>
            <a:r>
              <a:rPr lang="en-US" sz="2800" dirty="0" smtClean="0">
                <a:solidFill>
                  <a:schemeClr val="accent3">
                    <a:lumMod val="20000"/>
                    <a:lumOff val="80000"/>
                  </a:schemeClr>
                </a:solidFill>
              </a:rPr>
              <a:t>Darkness</a:t>
            </a:r>
            <a:endParaRPr lang="en-US" sz="2800" dirty="0">
              <a:solidFill>
                <a:schemeClr val="accent3">
                  <a:lumMod val="20000"/>
                  <a:lumOff val="80000"/>
                </a:schemeClr>
              </a:solidFill>
            </a:endParaRPr>
          </a:p>
        </p:txBody>
      </p:sp>
      <p:sp>
        <p:nvSpPr>
          <p:cNvPr id="11" name="TextBox 10"/>
          <p:cNvSpPr txBox="1"/>
          <p:nvPr/>
        </p:nvSpPr>
        <p:spPr>
          <a:xfrm>
            <a:off x="5476875" y="2505075"/>
            <a:ext cx="1828800" cy="523220"/>
          </a:xfrm>
          <a:prstGeom prst="rect">
            <a:avLst/>
          </a:prstGeom>
          <a:noFill/>
        </p:spPr>
        <p:txBody>
          <a:bodyPr wrap="square" rtlCol="0">
            <a:spAutoFit/>
          </a:bodyPr>
          <a:lstStyle/>
          <a:p>
            <a:pPr algn="ctr"/>
            <a:r>
              <a:rPr lang="en-US" sz="2800" dirty="0" smtClean="0">
                <a:solidFill>
                  <a:schemeClr val="accent3">
                    <a:lumMod val="20000"/>
                    <a:lumOff val="80000"/>
                  </a:schemeClr>
                </a:solidFill>
              </a:rPr>
              <a:t>Satan</a:t>
            </a:r>
            <a:endParaRPr lang="en-US" sz="2800" dirty="0">
              <a:solidFill>
                <a:schemeClr val="accent3">
                  <a:lumMod val="20000"/>
                  <a:lumOff val="80000"/>
                </a:schemeClr>
              </a:solidFill>
            </a:endParaRPr>
          </a:p>
        </p:txBody>
      </p:sp>
      <p:sp>
        <p:nvSpPr>
          <p:cNvPr id="12" name="TextBox 11"/>
          <p:cNvSpPr txBox="1"/>
          <p:nvPr/>
        </p:nvSpPr>
        <p:spPr>
          <a:xfrm>
            <a:off x="5476875" y="4333875"/>
            <a:ext cx="1828800" cy="523220"/>
          </a:xfrm>
          <a:prstGeom prst="rect">
            <a:avLst/>
          </a:prstGeom>
          <a:noFill/>
        </p:spPr>
        <p:txBody>
          <a:bodyPr wrap="square" rtlCol="0">
            <a:spAutoFit/>
          </a:bodyPr>
          <a:lstStyle/>
          <a:p>
            <a:pPr algn="ctr"/>
            <a:r>
              <a:rPr lang="en-US" sz="2800" dirty="0" smtClean="0">
                <a:solidFill>
                  <a:schemeClr val="accent3">
                    <a:lumMod val="20000"/>
                    <a:lumOff val="80000"/>
                  </a:schemeClr>
                </a:solidFill>
              </a:rPr>
              <a:t>God</a:t>
            </a:r>
            <a:endParaRPr lang="en-US" sz="2800" dirty="0">
              <a:solidFill>
                <a:schemeClr val="accent3">
                  <a:lumMod val="20000"/>
                  <a:lumOff val="80000"/>
                </a:schemeClr>
              </a:solidFill>
            </a:endParaRPr>
          </a:p>
        </p:txBody>
      </p:sp>
      <p:cxnSp>
        <p:nvCxnSpPr>
          <p:cNvPr id="15" name="Straight Arrow Connector 14"/>
          <p:cNvCxnSpPr>
            <a:stCxn id="8" idx="1"/>
            <a:endCxn id="10" idx="0"/>
          </p:cNvCxnSpPr>
          <p:nvPr/>
        </p:nvCxnSpPr>
        <p:spPr>
          <a:xfrm rot="10800000" flipV="1">
            <a:off x="2733675" y="1633210"/>
            <a:ext cx="895350" cy="880734"/>
          </a:xfrm>
          <a:prstGeom prst="straightConnector1">
            <a:avLst/>
          </a:prstGeom>
          <a:ln w="28575">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2"/>
            <a:endCxn id="9" idx="0"/>
          </p:cNvCxnSpPr>
          <p:nvPr/>
        </p:nvCxnSpPr>
        <p:spPr>
          <a:xfrm rot="5400000">
            <a:off x="2084992" y="3685847"/>
            <a:ext cx="1297366" cy="1588"/>
          </a:xfrm>
          <a:prstGeom prst="straightConnector1">
            <a:avLst/>
          </a:prstGeom>
          <a:ln w="28575">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3"/>
            <a:endCxn id="11" idx="0"/>
          </p:cNvCxnSpPr>
          <p:nvPr/>
        </p:nvCxnSpPr>
        <p:spPr>
          <a:xfrm>
            <a:off x="5457825" y="1633210"/>
            <a:ext cx="933450" cy="871865"/>
          </a:xfrm>
          <a:prstGeom prst="straightConnector1">
            <a:avLst/>
          </a:prstGeom>
          <a:ln w="28575">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2"/>
            <a:endCxn id="12" idx="0"/>
          </p:cNvCxnSpPr>
          <p:nvPr/>
        </p:nvCxnSpPr>
        <p:spPr>
          <a:xfrm rot="5400000">
            <a:off x="5738485" y="3681085"/>
            <a:ext cx="1305580" cy="1588"/>
          </a:xfrm>
          <a:prstGeom prst="straightConnector1">
            <a:avLst/>
          </a:prstGeom>
          <a:ln w="28575">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1"/>
            <a:endCxn id="10" idx="3"/>
          </p:cNvCxnSpPr>
          <p:nvPr/>
        </p:nvCxnSpPr>
        <p:spPr>
          <a:xfrm rot="10800000" flipV="1">
            <a:off x="3648075" y="2766684"/>
            <a:ext cx="1828800" cy="8869"/>
          </a:xfrm>
          <a:prstGeom prst="straightConnector1">
            <a:avLst/>
          </a:prstGeom>
          <a:ln w="28575">
            <a:solidFill>
              <a:schemeClr val="accent1">
                <a:lumMod val="20000"/>
                <a:lumOff val="8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2" idx="1"/>
            <a:endCxn id="9" idx="3"/>
          </p:cNvCxnSpPr>
          <p:nvPr/>
        </p:nvCxnSpPr>
        <p:spPr>
          <a:xfrm rot="10800000" flipV="1">
            <a:off x="3648075" y="4595484"/>
            <a:ext cx="1828800" cy="655"/>
          </a:xfrm>
          <a:prstGeom prst="straightConnector1">
            <a:avLst/>
          </a:prstGeom>
          <a:ln w="28575">
            <a:solidFill>
              <a:schemeClr val="accent1">
                <a:lumMod val="20000"/>
                <a:lumOff val="8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childTnLst>
                          </p:cTn>
                        </p:par>
                        <p:par>
                          <p:cTn id="15" fill="hold">
                            <p:stCondLst>
                              <p:cond delay="500"/>
                            </p:stCondLst>
                            <p:childTnLst>
                              <p:par>
                                <p:cTn id="16" presetID="55" presetClass="entr" presetSubtype="0"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strVal val="#ppt_w*0.70"/>
                                          </p:val>
                                        </p:tav>
                                        <p:tav tm="100000">
                                          <p:val>
                                            <p:strVal val="#ppt_w"/>
                                          </p:val>
                                        </p:tav>
                                      </p:tavLst>
                                    </p:anim>
                                    <p:anim calcmode="lin" valueType="num">
                                      <p:cBhvr>
                                        <p:cTn id="19" dur="500" fill="hold"/>
                                        <p:tgtEl>
                                          <p:spTgt spid="54"/>
                                        </p:tgtEl>
                                        <p:attrNameLst>
                                          <p:attrName>ppt_h</p:attrName>
                                        </p:attrNameLst>
                                      </p:cBhvr>
                                      <p:tavLst>
                                        <p:tav tm="0">
                                          <p:val>
                                            <p:strVal val="#ppt_h"/>
                                          </p:val>
                                        </p:tav>
                                        <p:tav tm="100000">
                                          <p:val>
                                            <p:strVal val="#ppt_h"/>
                                          </p:val>
                                        </p:tav>
                                      </p:tavLst>
                                    </p:anim>
                                    <p:animEffect transition="in" filter="fade">
                                      <p:cBhvr>
                                        <p:cTn id="20" dur="500"/>
                                        <p:tgtEl>
                                          <p:spTgt spid="54"/>
                                        </p:tgtEl>
                                      </p:cBhvr>
                                    </p:animEffect>
                                  </p:childTnLst>
                                </p:cTn>
                              </p:par>
                            </p:childTnLst>
                          </p:cTn>
                        </p:par>
                        <p:par>
                          <p:cTn id="21" fill="hold">
                            <p:stCondLst>
                              <p:cond delay="1000"/>
                            </p:stCondLst>
                            <p:childTnLst>
                              <p:par>
                                <p:cTn id="22" presetID="55"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strVal val="#ppt_w*0.70"/>
                                          </p:val>
                                        </p:tav>
                                        <p:tav tm="100000">
                                          <p:val>
                                            <p:strVal val="#ppt_w"/>
                                          </p:val>
                                        </p:tav>
                                      </p:tavLst>
                                    </p:anim>
                                    <p:anim calcmode="lin" valueType="num">
                                      <p:cBhvr>
                                        <p:cTn id="25" dur="500" fill="hold"/>
                                        <p:tgtEl>
                                          <p:spTgt spid="10"/>
                                        </p:tgtEl>
                                        <p:attrNameLst>
                                          <p:attrName>ppt_h</p:attrName>
                                        </p:attrNameLst>
                                      </p:cBhvr>
                                      <p:tavLst>
                                        <p:tav tm="0">
                                          <p:val>
                                            <p:strVal val="#ppt_h"/>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500"/>
                            </p:stCondLst>
                            <p:childTnLst>
                              <p:par>
                                <p:cTn id="33" presetID="55"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p:cTn id="35" dur="500" fill="hold"/>
                                        <p:tgtEl>
                                          <p:spTgt spid="55"/>
                                        </p:tgtEl>
                                        <p:attrNameLst>
                                          <p:attrName>ppt_w</p:attrName>
                                        </p:attrNameLst>
                                      </p:cBhvr>
                                      <p:tavLst>
                                        <p:tav tm="0">
                                          <p:val>
                                            <p:strVal val="#ppt_w*0.70"/>
                                          </p:val>
                                        </p:tav>
                                        <p:tav tm="100000">
                                          <p:val>
                                            <p:strVal val="#ppt_w"/>
                                          </p:val>
                                        </p:tav>
                                      </p:tavLst>
                                    </p:anim>
                                    <p:anim calcmode="lin" valueType="num">
                                      <p:cBhvr>
                                        <p:cTn id="36" dur="500" fill="hold"/>
                                        <p:tgtEl>
                                          <p:spTgt spid="55"/>
                                        </p:tgtEl>
                                        <p:attrNameLst>
                                          <p:attrName>ppt_h</p:attrName>
                                        </p:attrNameLst>
                                      </p:cBhvr>
                                      <p:tavLst>
                                        <p:tav tm="0">
                                          <p:val>
                                            <p:strVal val="#ppt_h"/>
                                          </p:val>
                                        </p:tav>
                                        <p:tav tm="100000">
                                          <p:val>
                                            <p:strVal val="#ppt_h"/>
                                          </p:val>
                                        </p:tav>
                                      </p:tavLst>
                                    </p:anim>
                                    <p:animEffect transition="in" filter="fade">
                                      <p:cBhvr>
                                        <p:cTn id="37" dur="500"/>
                                        <p:tgtEl>
                                          <p:spTgt spid="55"/>
                                        </p:tgtEl>
                                      </p:cBhvr>
                                    </p:animEffect>
                                  </p:childTnLst>
                                </p:cTn>
                              </p:par>
                            </p:childTnLst>
                          </p:cTn>
                        </p:par>
                        <p:par>
                          <p:cTn id="38" fill="hold">
                            <p:stCondLst>
                              <p:cond delay="1000"/>
                            </p:stCondLst>
                            <p:childTnLst>
                              <p:par>
                                <p:cTn id="39" presetID="55"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ppt_w*0.70"/>
                                          </p:val>
                                        </p:tav>
                                        <p:tav tm="100000">
                                          <p:val>
                                            <p:strVal val="#ppt_w"/>
                                          </p:val>
                                        </p:tav>
                                      </p:tavLst>
                                    </p:anim>
                                    <p:anim calcmode="lin" valueType="num">
                                      <p:cBhvr>
                                        <p:cTn id="42" dur="500" fill="hold"/>
                                        <p:tgtEl>
                                          <p:spTgt spid="9"/>
                                        </p:tgtEl>
                                        <p:attrNameLst>
                                          <p:attrName>ppt_h</p:attrName>
                                        </p:attrNameLst>
                                      </p:cBhvr>
                                      <p:tavLst>
                                        <p:tav tm="0">
                                          <p:val>
                                            <p:strVal val="#ppt_h"/>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500"/>
                                        <p:tgtEl>
                                          <p:spTgt spid="20"/>
                                        </p:tgtEl>
                                      </p:cBhvr>
                                    </p:animEffect>
                                  </p:childTnLst>
                                </p:cTn>
                              </p:par>
                            </p:childTnLst>
                          </p:cTn>
                        </p:par>
                        <p:par>
                          <p:cTn id="49" fill="hold">
                            <p:stCondLst>
                              <p:cond delay="500"/>
                            </p:stCondLst>
                            <p:childTnLst>
                              <p:par>
                                <p:cTn id="50" presetID="55"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strVal val="#ppt_w*0.70"/>
                                          </p:val>
                                        </p:tav>
                                        <p:tav tm="100000">
                                          <p:val>
                                            <p:strVal val="#ppt_w"/>
                                          </p:val>
                                        </p:tav>
                                      </p:tavLst>
                                    </p:anim>
                                    <p:anim calcmode="lin" valueType="num">
                                      <p:cBhvr>
                                        <p:cTn id="53" dur="500" fill="hold"/>
                                        <p:tgtEl>
                                          <p:spTgt spid="52"/>
                                        </p:tgtEl>
                                        <p:attrNameLst>
                                          <p:attrName>ppt_h</p:attrName>
                                        </p:attrNameLst>
                                      </p:cBhvr>
                                      <p:tavLst>
                                        <p:tav tm="0">
                                          <p:val>
                                            <p:strVal val="#ppt_h"/>
                                          </p:val>
                                        </p:tav>
                                        <p:tav tm="100000">
                                          <p:val>
                                            <p:strVal val="#ppt_h"/>
                                          </p:val>
                                        </p:tav>
                                      </p:tavLst>
                                    </p:anim>
                                    <p:animEffect transition="in" filter="fade">
                                      <p:cBhvr>
                                        <p:cTn id="54" dur="500"/>
                                        <p:tgtEl>
                                          <p:spTgt spid="52"/>
                                        </p:tgtEl>
                                      </p:cBhvr>
                                    </p:animEffect>
                                  </p:childTnLst>
                                </p:cTn>
                              </p:par>
                            </p:childTnLst>
                          </p:cTn>
                        </p:par>
                        <p:par>
                          <p:cTn id="55" fill="hold">
                            <p:stCondLst>
                              <p:cond delay="1000"/>
                            </p:stCondLst>
                            <p:childTnLst>
                              <p:par>
                                <p:cTn id="56" presetID="55"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strVal val="#ppt_w*0.70"/>
                                          </p:val>
                                        </p:tav>
                                        <p:tav tm="100000">
                                          <p:val>
                                            <p:strVal val="#ppt_w"/>
                                          </p:val>
                                        </p:tav>
                                      </p:tavLst>
                                    </p:anim>
                                    <p:anim calcmode="lin" valueType="num">
                                      <p:cBhvr>
                                        <p:cTn id="59" dur="500" fill="hold"/>
                                        <p:tgtEl>
                                          <p:spTgt spid="11"/>
                                        </p:tgtEl>
                                        <p:attrNameLst>
                                          <p:attrName>ppt_h</p:attrName>
                                        </p:attrNameLst>
                                      </p:cBhvr>
                                      <p:tavLst>
                                        <p:tav tm="0">
                                          <p:val>
                                            <p:strVal val="#ppt_h"/>
                                          </p:val>
                                        </p:tav>
                                        <p:tav tm="100000">
                                          <p:val>
                                            <p:strVal val="#ppt_h"/>
                                          </p:val>
                                        </p:tav>
                                      </p:tavLst>
                                    </p:anim>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up)">
                                      <p:cBhvr>
                                        <p:cTn id="65" dur="500"/>
                                        <p:tgtEl>
                                          <p:spTgt spid="23"/>
                                        </p:tgtEl>
                                      </p:cBhvr>
                                    </p:animEffect>
                                  </p:childTnLst>
                                </p:cTn>
                              </p:par>
                            </p:childTnLst>
                          </p:cTn>
                        </p:par>
                        <p:par>
                          <p:cTn id="66" fill="hold">
                            <p:stCondLst>
                              <p:cond delay="500"/>
                            </p:stCondLst>
                            <p:childTnLst>
                              <p:par>
                                <p:cTn id="67" presetID="55"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 calcmode="lin" valueType="num">
                                      <p:cBhvr>
                                        <p:cTn id="69" dur="500" fill="hold"/>
                                        <p:tgtEl>
                                          <p:spTgt spid="56"/>
                                        </p:tgtEl>
                                        <p:attrNameLst>
                                          <p:attrName>ppt_w</p:attrName>
                                        </p:attrNameLst>
                                      </p:cBhvr>
                                      <p:tavLst>
                                        <p:tav tm="0">
                                          <p:val>
                                            <p:strVal val="#ppt_w*0.70"/>
                                          </p:val>
                                        </p:tav>
                                        <p:tav tm="100000">
                                          <p:val>
                                            <p:strVal val="#ppt_w"/>
                                          </p:val>
                                        </p:tav>
                                      </p:tavLst>
                                    </p:anim>
                                    <p:anim calcmode="lin" valueType="num">
                                      <p:cBhvr>
                                        <p:cTn id="70" dur="500" fill="hold"/>
                                        <p:tgtEl>
                                          <p:spTgt spid="56"/>
                                        </p:tgtEl>
                                        <p:attrNameLst>
                                          <p:attrName>ppt_h</p:attrName>
                                        </p:attrNameLst>
                                      </p:cBhvr>
                                      <p:tavLst>
                                        <p:tav tm="0">
                                          <p:val>
                                            <p:strVal val="#ppt_h"/>
                                          </p:val>
                                        </p:tav>
                                        <p:tav tm="100000">
                                          <p:val>
                                            <p:strVal val="#ppt_h"/>
                                          </p:val>
                                        </p:tav>
                                      </p:tavLst>
                                    </p:anim>
                                    <p:animEffect transition="in" filter="fade">
                                      <p:cBhvr>
                                        <p:cTn id="71" dur="500"/>
                                        <p:tgtEl>
                                          <p:spTgt spid="56"/>
                                        </p:tgtEl>
                                      </p:cBhvr>
                                    </p:animEffect>
                                  </p:childTnLst>
                                </p:cTn>
                              </p:par>
                            </p:childTnLst>
                          </p:cTn>
                        </p:par>
                        <p:par>
                          <p:cTn id="72" fill="hold">
                            <p:stCondLst>
                              <p:cond delay="1000"/>
                            </p:stCondLst>
                            <p:childTnLst>
                              <p:par>
                                <p:cTn id="73" presetID="55"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strVal val="#ppt_w*0.70"/>
                                          </p:val>
                                        </p:tav>
                                        <p:tav tm="100000">
                                          <p:val>
                                            <p:strVal val="#ppt_w"/>
                                          </p:val>
                                        </p:tav>
                                      </p:tavLst>
                                    </p:anim>
                                    <p:anim calcmode="lin" valueType="num">
                                      <p:cBhvr>
                                        <p:cTn id="76" dur="500" fill="hold"/>
                                        <p:tgtEl>
                                          <p:spTgt spid="12"/>
                                        </p:tgtEl>
                                        <p:attrNameLst>
                                          <p:attrName>ppt_h</p:attrName>
                                        </p:attrNameLst>
                                      </p:cBhvr>
                                      <p:tavLst>
                                        <p:tav tm="0">
                                          <p:val>
                                            <p:strVal val="#ppt_h"/>
                                          </p:val>
                                        </p:tav>
                                        <p:tav tm="100000">
                                          <p:val>
                                            <p:strVal val="#ppt_h"/>
                                          </p:val>
                                        </p:tav>
                                      </p:tavLst>
                                    </p:anim>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grpId="0" nodeType="click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500" fill="hold"/>
                                        <p:tgtEl>
                                          <p:spTgt spid="57"/>
                                        </p:tgtEl>
                                        <p:attrNameLst>
                                          <p:attrName>ppt_w</p:attrName>
                                        </p:attrNameLst>
                                      </p:cBhvr>
                                      <p:tavLst>
                                        <p:tav tm="0">
                                          <p:val>
                                            <p:strVal val="#ppt_w*0.70"/>
                                          </p:val>
                                        </p:tav>
                                        <p:tav tm="100000">
                                          <p:val>
                                            <p:strVal val="#ppt_w"/>
                                          </p:val>
                                        </p:tav>
                                      </p:tavLst>
                                    </p:anim>
                                    <p:anim calcmode="lin" valueType="num">
                                      <p:cBhvr>
                                        <p:cTn id="83" dur="500" fill="hold"/>
                                        <p:tgtEl>
                                          <p:spTgt spid="57"/>
                                        </p:tgtEl>
                                        <p:attrNameLst>
                                          <p:attrName>ppt_h</p:attrName>
                                        </p:attrNameLst>
                                      </p:cBhvr>
                                      <p:tavLst>
                                        <p:tav tm="0">
                                          <p:val>
                                            <p:strVal val="#ppt_h"/>
                                          </p:val>
                                        </p:tav>
                                        <p:tav tm="100000">
                                          <p:val>
                                            <p:strVal val="#ppt_h"/>
                                          </p:val>
                                        </p:tav>
                                      </p:tavLst>
                                    </p:anim>
                                    <p:animEffect transition="in" filter="fade">
                                      <p:cBhvr>
                                        <p:cTn id="84" dur="500"/>
                                        <p:tgtEl>
                                          <p:spTgt spid="57"/>
                                        </p:tgtEl>
                                      </p:cBhvr>
                                    </p:animEffect>
                                  </p:childTnLst>
                                </p:cTn>
                              </p:par>
                              <p:par>
                                <p:cTn id="85" presetID="22" presetClass="entr" presetSubtype="2"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right)">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55" presetClass="entr" presetSubtype="0" fill="hold" grpId="0" nodeType="click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strVal val="#ppt_w*0.70"/>
                                          </p:val>
                                        </p:tav>
                                        <p:tav tm="100000">
                                          <p:val>
                                            <p:strVal val="#ppt_w"/>
                                          </p:val>
                                        </p:tav>
                                      </p:tavLst>
                                    </p:anim>
                                    <p:anim calcmode="lin" valueType="num">
                                      <p:cBhvr>
                                        <p:cTn id="93" dur="500" fill="hold"/>
                                        <p:tgtEl>
                                          <p:spTgt spid="58"/>
                                        </p:tgtEl>
                                        <p:attrNameLst>
                                          <p:attrName>ppt_h</p:attrName>
                                        </p:attrNameLst>
                                      </p:cBhvr>
                                      <p:tavLst>
                                        <p:tav tm="0">
                                          <p:val>
                                            <p:strVal val="#ppt_h"/>
                                          </p:val>
                                        </p:tav>
                                        <p:tav tm="100000">
                                          <p:val>
                                            <p:strVal val="#ppt_h"/>
                                          </p:val>
                                        </p:tav>
                                      </p:tavLst>
                                    </p:anim>
                                    <p:animEffect transition="in" filter="fade">
                                      <p:cBhvr>
                                        <p:cTn id="94" dur="500"/>
                                        <p:tgtEl>
                                          <p:spTgt spid="58"/>
                                        </p:tgtEl>
                                      </p:cBhvr>
                                    </p:animEffect>
                                  </p:childTnLst>
                                </p:cTn>
                              </p:par>
                              <p:par>
                                <p:cTn id="95" presetID="22" presetClass="entr" presetSubtype="8"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left)">
                                      <p:cBhvr>
                                        <p:cTn id="9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7" grpId="0"/>
      <p:bldP spid="56" grpId="0"/>
      <p:bldP spid="52" grpId="0"/>
      <p:bldP spid="55" grpId="0"/>
      <p:bldP spid="54"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Two Kingdoms</a:t>
            </a:r>
            <a:endParaRPr lang="en-US" dirty="0"/>
          </a:p>
        </p:txBody>
      </p:sp>
      <p:sp>
        <p:nvSpPr>
          <p:cNvPr id="9" name="Content Placeholder 8"/>
          <p:cNvSpPr>
            <a:spLocks noGrp="1"/>
          </p:cNvSpPr>
          <p:nvPr>
            <p:ph idx="1"/>
          </p:nvPr>
        </p:nvSpPr>
        <p:spPr/>
        <p:txBody>
          <a:bodyPr/>
          <a:lstStyle/>
          <a:p>
            <a:r>
              <a:rPr lang="en-US" dirty="0" smtClean="0"/>
              <a:t>God is the ruler of the kingdom of light</a:t>
            </a:r>
          </a:p>
          <a:p>
            <a:r>
              <a:rPr lang="en-US" dirty="0" smtClean="0"/>
              <a:t>Satan is the ruler of the kingdom of darkness</a:t>
            </a:r>
          </a:p>
          <a:p>
            <a:pPr lvl="1"/>
            <a:r>
              <a:rPr lang="en-US" dirty="0" smtClean="0"/>
              <a:t>Acts 26:15-18</a:t>
            </a:r>
          </a:p>
          <a:p>
            <a:pPr lvl="1"/>
            <a:r>
              <a:rPr lang="en-US" dirty="0" smtClean="0"/>
              <a:t>He is the ruler of this world</a:t>
            </a:r>
          </a:p>
          <a:p>
            <a:endParaRPr lang="en-US" dirty="0"/>
          </a:p>
        </p:txBody>
      </p:sp>
      <p:sp>
        <p:nvSpPr>
          <p:cNvPr id="10" name="Rectangle 9"/>
          <p:cNvSpPr/>
          <p:nvPr/>
        </p:nvSpPr>
        <p:spPr>
          <a:xfrm>
            <a:off x="381000" y="121920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John 12:31:</a:t>
            </a:r>
            <a:br>
              <a:rPr lang="en-US" sz="2800" i="1" baseline="0" dirty="0" smtClean="0"/>
            </a:br>
            <a:r>
              <a:rPr lang="en-US" sz="2800" i="1" baseline="30000" dirty="0" smtClean="0"/>
              <a:t>31</a:t>
            </a:r>
            <a:r>
              <a:rPr lang="en-US" sz="2800" i="1" baseline="0" dirty="0" smtClean="0"/>
              <a:t>Now is the judgment of this world; now the ruler of this world will be cast out.</a:t>
            </a:r>
          </a:p>
        </p:txBody>
      </p:sp>
      <p:sp>
        <p:nvSpPr>
          <p:cNvPr id="11" name="Rectangle 10"/>
          <p:cNvSpPr/>
          <p:nvPr/>
        </p:nvSpPr>
        <p:spPr>
          <a:xfrm>
            <a:off x="381000" y="121920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John 14:30:</a:t>
            </a:r>
            <a:br>
              <a:rPr lang="en-US" sz="2800" i="1" baseline="0" dirty="0" smtClean="0"/>
            </a:br>
            <a:r>
              <a:rPr lang="en-US" sz="2800" i="1" baseline="30000" dirty="0" smtClean="0"/>
              <a:t>30</a:t>
            </a:r>
            <a:r>
              <a:rPr lang="en-US" sz="2800" i="1" baseline="0" dirty="0" smtClean="0"/>
              <a:t>I will no longer talk much with you, for the ruler of this world is coming, and he has nothing in Me.</a:t>
            </a:r>
          </a:p>
        </p:txBody>
      </p:sp>
      <p:sp>
        <p:nvSpPr>
          <p:cNvPr id="12" name="Rectangle 11"/>
          <p:cNvSpPr/>
          <p:nvPr/>
        </p:nvSpPr>
        <p:spPr>
          <a:xfrm>
            <a:off x="381000" y="121920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2 Corinthians 4:3-4:</a:t>
            </a:r>
            <a:br>
              <a:rPr lang="en-US" sz="2800" i="1" baseline="0" dirty="0" smtClean="0"/>
            </a:br>
            <a:r>
              <a:rPr lang="en-US" sz="2800" i="1" baseline="30000" dirty="0" smtClean="0"/>
              <a:t>3</a:t>
            </a:r>
            <a:r>
              <a:rPr lang="en-US" sz="2800" i="1" baseline="0" dirty="0" smtClean="0"/>
              <a:t>But if our gospel be hid, it is hid to them that are lost: </a:t>
            </a:r>
            <a:r>
              <a:rPr lang="en-US" sz="2800" i="1" baseline="30000" dirty="0" smtClean="0"/>
              <a:t>4</a:t>
            </a:r>
            <a:r>
              <a:rPr lang="en-US" sz="2800" i="1" baseline="0" dirty="0" smtClean="0"/>
              <a:t>In whom the god of this world hath blinded the minds of them which believe not, lest the light of the glorious gospel of Christ, who is the image of God, should shine unto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p:cTn id="7"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9">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strVal val="#ppt_w*0.7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ppt_w*0.70"/>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strVal val="#ppt_w*0.70"/>
                                          </p:val>
                                        </p:tav>
                                        <p:tav tm="100000">
                                          <p:val>
                                            <p:strVal val="#ppt_w"/>
                                          </p:val>
                                        </p:tav>
                                      </p:tavLst>
                                    </p:anim>
                                    <p:anim calcmode="lin" valueType="num">
                                      <p:cBhvr>
                                        <p:cTn id="29" dur="500" fill="hold"/>
                                        <p:tgtEl>
                                          <p:spTgt spid="12"/>
                                        </p:tgtEl>
                                        <p:attrNameLst>
                                          <p:attrName>ppt_h</p:attrName>
                                        </p:attrNameLst>
                                      </p:cBhvr>
                                      <p:tavLst>
                                        <p:tav tm="0">
                                          <p:val>
                                            <p:strVal val="#ppt_h"/>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Kingdoms</a:t>
            </a:r>
            <a:endParaRPr lang="en-US" dirty="0"/>
          </a:p>
        </p:txBody>
      </p:sp>
      <p:sp>
        <p:nvSpPr>
          <p:cNvPr id="3" name="Content Placeholder 2"/>
          <p:cNvSpPr>
            <a:spLocks noGrp="1"/>
          </p:cNvSpPr>
          <p:nvPr>
            <p:ph idx="1"/>
          </p:nvPr>
        </p:nvSpPr>
        <p:spPr/>
        <p:txBody>
          <a:bodyPr/>
          <a:lstStyle/>
          <a:p>
            <a:r>
              <a:rPr lang="en-US" dirty="0" smtClean="0"/>
              <a:t>Satan is real!</a:t>
            </a:r>
          </a:p>
          <a:p>
            <a:pPr lvl="1"/>
            <a:r>
              <a:rPr lang="en-US" dirty="0" smtClean="0"/>
              <a:t>Ephesians 6:10-17</a:t>
            </a:r>
          </a:p>
          <a:p>
            <a:r>
              <a:rPr lang="en-US" dirty="0" smtClean="0"/>
              <a:t>When we think of Satan as “not real”</a:t>
            </a:r>
          </a:p>
          <a:p>
            <a:pPr lvl="1"/>
            <a:r>
              <a:rPr lang="en-US" dirty="0" smtClean="0"/>
              <a:t>We don’t think of his work as real</a:t>
            </a:r>
          </a:p>
          <a:p>
            <a:pPr lvl="1"/>
            <a:r>
              <a:rPr lang="en-US" dirty="0" smtClean="0"/>
              <a:t>We don’t guard against trials and temptations</a:t>
            </a:r>
          </a:p>
          <a:p>
            <a:pPr lvl="1"/>
            <a:r>
              <a:rPr lang="en-US" dirty="0" smtClean="0"/>
              <a:t>We think there is no consequence for sin</a:t>
            </a:r>
          </a:p>
          <a:p>
            <a:pPr lvl="1"/>
            <a:r>
              <a:rPr lang="en-US" dirty="0" smtClean="0"/>
              <a:t>We may think that God is not real</a:t>
            </a:r>
            <a:endParaRPr lang="en-US" dirty="0"/>
          </a:p>
        </p:txBody>
      </p:sp>
      <p:grpSp>
        <p:nvGrpSpPr>
          <p:cNvPr id="8" name="Group 7"/>
          <p:cNvGrpSpPr/>
          <p:nvPr/>
        </p:nvGrpSpPr>
        <p:grpSpPr>
          <a:xfrm>
            <a:off x="457200" y="1295400"/>
            <a:ext cx="8229600" cy="5257800"/>
            <a:chOff x="-10972800" y="-1143000"/>
            <a:chExt cx="8229600" cy="5257800"/>
          </a:xfrm>
        </p:grpSpPr>
        <p:sp>
          <p:nvSpPr>
            <p:cNvPr id="5" name="Rectangle 4"/>
            <p:cNvSpPr/>
            <p:nvPr/>
          </p:nvSpPr>
          <p:spPr>
            <a:xfrm>
              <a:off x="-10972800" y="-114300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i="1" baseline="0" dirty="0" smtClean="0"/>
            </a:p>
          </p:txBody>
        </p:sp>
        <p:pic>
          <p:nvPicPr>
            <p:cNvPr id="7" name="Picture 8"/>
            <p:cNvPicPr>
              <a:picLocks noChangeAspect="1" noChangeArrowheads="1"/>
            </p:cNvPicPr>
            <p:nvPr/>
          </p:nvPicPr>
          <p:blipFill>
            <a:blip r:embed="rId2" cstate="print"/>
            <a:srcRect/>
            <a:stretch>
              <a:fillRect/>
            </a:stretch>
          </p:blipFill>
          <p:spPr bwMode="auto">
            <a:xfrm>
              <a:off x="-9906000" y="-838200"/>
              <a:ext cx="6248400" cy="4686300"/>
            </a:xfrm>
            <a:prstGeom prst="rect">
              <a:avLst/>
            </a:prstGeom>
            <a:noFill/>
            <a:ln w="9525">
              <a:noFill/>
              <a:miter lim="800000"/>
              <a:headEnd/>
              <a:tailEnd/>
            </a:ln>
          </p:spPr>
        </p:pic>
      </p:grpSp>
      <p:sp>
        <p:nvSpPr>
          <p:cNvPr id="6" name="Rectangle 5"/>
          <p:cNvSpPr/>
          <p:nvPr/>
        </p:nvSpPr>
        <p:spPr>
          <a:xfrm>
            <a:off x="457200" y="1276350"/>
            <a:ext cx="82296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baseline="0" dirty="0" smtClean="0"/>
              <a:t>1 Peter 5:8-9:</a:t>
            </a:r>
            <a:br>
              <a:rPr lang="en-US" sz="2800" i="1" baseline="0" dirty="0" smtClean="0"/>
            </a:br>
            <a:r>
              <a:rPr lang="en-US" sz="2800" i="1" baseline="30000" dirty="0" smtClean="0"/>
              <a:t>8</a:t>
            </a:r>
            <a:r>
              <a:rPr lang="en-US" sz="2800" i="1" baseline="0" dirty="0" smtClean="0"/>
              <a:t>Be sober, be vigilant; because your adversary the devil walks about like a roaring lion, seeking whom he may devour. </a:t>
            </a:r>
            <a:r>
              <a:rPr lang="en-US" sz="2800" i="1" baseline="30000" dirty="0" smtClean="0"/>
              <a:t>9</a:t>
            </a:r>
            <a:r>
              <a:rPr lang="en-US" sz="2800" i="1" baseline="0" dirty="0" smtClean="0"/>
              <a:t>Resist him, steadfast in the faith, knowing that the same sufferings are experienced by your brotherhood in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ppt_w*0.7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par>
                                <p:cTn id="24" presetID="2" presetClass="exit" presetSubtype="3" fill="hold" nodeType="withEffect">
                                  <p:stCondLst>
                                    <p:cond delay="0"/>
                                  </p:stCondLst>
                                  <p:childTnLst>
                                    <p:anim calcmode="lin" valueType="num">
                                      <p:cBhvr additive="base">
                                        <p:cTn id="25" dur="500"/>
                                        <p:tgtEl>
                                          <p:spTgt spid="8"/>
                                        </p:tgtEl>
                                        <p:attrNameLst>
                                          <p:attrName>ppt_x</p:attrName>
                                        </p:attrNameLst>
                                      </p:cBhvr>
                                      <p:tavLst>
                                        <p:tav tm="0">
                                          <p:val>
                                            <p:strVal val="ppt_x"/>
                                          </p:val>
                                        </p:tav>
                                        <p:tav tm="100000">
                                          <p:val>
                                            <p:strVal val="1+ppt_w/2"/>
                                          </p:val>
                                        </p:tav>
                                      </p:tavLst>
                                    </p:anim>
                                    <p:anim calcmode="lin" valueType="num">
                                      <p:cBhvr additive="base">
                                        <p:cTn id="26" dur="500"/>
                                        <p:tgtEl>
                                          <p:spTgt spid="8"/>
                                        </p:tgtEl>
                                        <p:attrNameLst>
                                          <p:attrName>ppt_y</p:attrName>
                                        </p:attrNameLst>
                                      </p:cBhvr>
                                      <p:tavLst>
                                        <p:tav tm="0">
                                          <p:val>
                                            <p:strVal val="ppt_y"/>
                                          </p:val>
                                        </p:tav>
                                        <p:tav tm="100000">
                                          <p:val>
                                            <p:strVal val="0-ppt_h/2"/>
                                          </p:val>
                                        </p:tav>
                                      </p:tavLst>
                                    </p:anim>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strVal val="#ppt_w*0.70"/>
                                          </p:val>
                                        </p:tav>
                                        <p:tav tm="100000">
                                          <p:val>
                                            <p:strVal val="#ppt_w"/>
                                          </p:val>
                                        </p:tav>
                                      </p:tavLst>
                                    </p:anim>
                                    <p:anim calcmode="lin" valueType="num">
                                      <p:cBhvr>
                                        <p:cTn id="33" dur="500" fill="hold"/>
                                        <p:tgtEl>
                                          <p:spTgt spid="6"/>
                                        </p:tgtEl>
                                        <p:attrNameLst>
                                          <p:attrName>ppt_h</p:attrName>
                                        </p:attrNameLst>
                                      </p:cBhvr>
                                      <p:tavLst>
                                        <p:tav tm="0">
                                          <p:val>
                                            <p:strVal val="#ppt_h"/>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3">
                                            <p:txEl>
                                              <p:pRg st="2" end="2"/>
                                            </p:txEl>
                                          </p:spTgt>
                                        </p:tgtEl>
                                      </p:cBhvr>
                                    </p:animEffect>
                                  </p:childTnLst>
                                </p:cTn>
                              </p:par>
                              <p:par>
                                <p:cTn id="42" presetID="2" presetClass="exit" presetSubtype="3" fill="hold" grpId="1" nodeType="withEffect">
                                  <p:stCondLst>
                                    <p:cond delay="0"/>
                                  </p:stCondLst>
                                  <p:childTnLst>
                                    <p:anim calcmode="lin" valueType="num">
                                      <p:cBhvr additive="base">
                                        <p:cTn id="43" dur="500"/>
                                        <p:tgtEl>
                                          <p:spTgt spid="6"/>
                                        </p:tgtEl>
                                        <p:attrNameLst>
                                          <p:attrName>ppt_x</p:attrName>
                                        </p:attrNameLst>
                                      </p:cBhvr>
                                      <p:tavLst>
                                        <p:tav tm="0">
                                          <p:val>
                                            <p:strVal val="ppt_x"/>
                                          </p:val>
                                        </p:tav>
                                        <p:tav tm="100000">
                                          <p:val>
                                            <p:strVal val="1+ppt_w/2"/>
                                          </p:val>
                                        </p:tav>
                                      </p:tavLst>
                                    </p:anim>
                                    <p:anim calcmode="lin" valueType="num">
                                      <p:cBhvr additive="base">
                                        <p:cTn id="44" dur="500"/>
                                        <p:tgtEl>
                                          <p:spTgt spid="6"/>
                                        </p:tgtEl>
                                        <p:attrNameLst>
                                          <p:attrName>ppt_y</p:attrName>
                                        </p:attrNameLst>
                                      </p:cBhvr>
                                      <p:tavLst>
                                        <p:tav tm="0">
                                          <p:val>
                                            <p:strVal val="ppt_y"/>
                                          </p:val>
                                        </p:tav>
                                        <p:tav tm="100000">
                                          <p:val>
                                            <p:strVal val="0-ppt_h/2"/>
                                          </p:val>
                                        </p:tav>
                                      </p:tavLst>
                                    </p:anim>
                                    <p:set>
                                      <p:cBhvr>
                                        <p:cTn id="45" dur="1" fill="hold">
                                          <p:stCondLst>
                                            <p:cond delay="499"/>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2" dur="5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9" dur="500"/>
                                        <p:tgtEl>
                                          <p:spTgt spid="3">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 calcmode="lin" valueType="num">
                                      <p:cBhvr>
                                        <p:cTn id="6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6" dur="5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620</Words>
  <Application>Microsoft Office PowerPoint</Application>
  <PresentationFormat>On-screen Show (4:3)</PresentationFormat>
  <Paragraphs>129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Accidental Satanism</vt:lpstr>
      <vt:lpstr>Introduction</vt:lpstr>
      <vt:lpstr>Introduction</vt:lpstr>
      <vt:lpstr>The Two Kingdoms</vt:lpstr>
      <vt:lpstr>The Two Kingdoms</vt:lpstr>
      <vt:lpstr>Acts 26:15-18</vt:lpstr>
      <vt:lpstr>The Two Kingdoms</vt:lpstr>
      <vt:lpstr>The Two Kingdoms</vt:lpstr>
      <vt:lpstr>The Two Kingdoms</vt:lpstr>
      <vt:lpstr>Kingdom of Satan</vt:lpstr>
      <vt:lpstr>Kingdom of Satan</vt:lpstr>
      <vt:lpstr>Kingdom of God</vt:lpstr>
      <vt:lpstr>Manifestations of the  Kingdom of Satan</vt:lpstr>
      <vt:lpstr>Manifestations of the  Kingdom of Satan</vt:lpstr>
      <vt:lpstr>Manifestations of the  Kingdom of Satan</vt:lpstr>
      <vt:lpstr>Manifestations of the  Kingdom of Satan</vt:lpstr>
      <vt:lpstr>Conclusion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dc:creator>
  <cp:lastModifiedBy>Kris</cp:lastModifiedBy>
  <cp:revision>42</cp:revision>
  <dcterms:created xsi:type="dcterms:W3CDTF">2011-06-03T15:41:01Z</dcterms:created>
  <dcterms:modified xsi:type="dcterms:W3CDTF">2013-09-27T15:20:52Z</dcterms:modified>
</cp:coreProperties>
</file>