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6"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05" autoAdjust="0"/>
    <p:restoredTop sz="94660"/>
  </p:normalViewPr>
  <p:slideViewPr>
    <p:cSldViewPr>
      <p:cViewPr>
        <p:scale>
          <a:sx n="66" d="100"/>
          <a:sy n="66" d="100"/>
        </p:scale>
        <p:origin x="-984"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CC32792C-DFB4-43F7-88AE-BB39B4CF2BA2}" type="datetimeFigureOut">
              <a:rPr lang="en-US" smtClean="0"/>
              <a:pPr/>
              <a:t>9/26/2013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61CF12-34DD-42B9-8523-09884B23E3F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32792C-DFB4-43F7-88AE-BB39B4CF2BA2}" type="datetimeFigureOut">
              <a:rPr lang="en-US" smtClean="0"/>
              <a:pPr/>
              <a:t>9/26/2013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61CF12-34DD-42B9-8523-09884B23E3F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32792C-DFB4-43F7-88AE-BB39B4CF2BA2}" type="datetimeFigureOut">
              <a:rPr lang="en-US" smtClean="0"/>
              <a:pPr/>
              <a:t>9/26/2013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61CF12-34DD-42B9-8523-09884B23E3F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32792C-DFB4-43F7-88AE-BB39B4CF2BA2}" type="datetimeFigureOut">
              <a:rPr lang="en-US" smtClean="0"/>
              <a:pPr/>
              <a:t>9/26/2013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61CF12-34DD-42B9-8523-09884B23E3F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32792C-DFB4-43F7-88AE-BB39B4CF2BA2}" type="datetimeFigureOut">
              <a:rPr lang="en-US" smtClean="0"/>
              <a:pPr/>
              <a:t>9/26/2013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61CF12-34DD-42B9-8523-09884B23E3F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32792C-DFB4-43F7-88AE-BB39B4CF2BA2}" type="datetimeFigureOut">
              <a:rPr lang="en-US" smtClean="0"/>
              <a:pPr/>
              <a:t>9/26/2013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61CF12-34DD-42B9-8523-09884B23E3F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32792C-DFB4-43F7-88AE-BB39B4CF2BA2}" type="datetimeFigureOut">
              <a:rPr lang="en-US" smtClean="0"/>
              <a:pPr/>
              <a:t>9/26/2013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61CF12-34DD-42B9-8523-09884B23E3F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32792C-DFB4-43F7-88AE-BB39B4CF2BA2}" type="datetimeFigureOut">
              <a:rPr lang="en-US" smtClean="0"/>
              <a:pPr/>
              <a:t>9/26/2013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61CF12-34DD-42B9-8523-09884B23E3F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32792C-DFB4-43F7-88AE-BB39B4CF2BA2}" type="datetimeFigureOut">
              <a:rPr lang="en-US" smtClean="0"/>
              <a:pPr/>
              <a:t>9/26/2013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61CF12-34DD-42B9-8523-09884B23E3F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32792C-DFB4-43F7-88AE-BB39B4CF2BA2}" type="datetimeFigureOut">
              <a:rPr lang="en-US" smtClean="0"/>
              <a:pPr/>
              <a:t>9/26/2013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61CF12-34DD-42B9-8523-09884B23E3F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32792C-DFB4-43F7-88AE-BB39B4CF2BA2}" type="datetimeFigureOut">
              <a:rPr lang="en-US" smtClean="0"/>
              <a:pPr/>
              <a:t>9/26/2013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61CF12-34DD-42B9-8523-09884B23E3F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423736"/>
            <a:ext cx="8229600" cy="528186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0"/>
            <a:r>
              <a:rPr lang="en-US" dirty="0" smtClean="0"/>
              <a:t>Sixth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32792C-DFB4-43F7-88AE-BB39B4CF2BA2}" type="datetimeFigureOut">
              <a:rPr lang="en-US" smtClean="0"/>
              <a:pPr/>
              <a:t>9/26/2013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61CF12-34DD-42B9-8523-09884B23E3F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5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5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6" dur="5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43" dur="5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29"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ppt_x</p:attrName>
                        </p:attrNameLst>
                      </p:cBhvr>
                      <p:tavLst>
                        <p:tav tm="0">
                          <p:val>
                            <p:strVal val="#ppt_x-.2"/>
                          </p:val>
                        </p:tav>
                        <p:tav tm="100000">
                          <p:val>
                            <p:strVal val="#ppt_x"/>
                          </p:val>
                        </p:tav>
                      </p:tavLst>
                    </p:anim>
                    <p:anim calcmode="lin" valueType="num">
                      <p:cBhvr>
                        <p:cTn dur="500" fill="hold"/>
                        <p:tgtEl>
                          <p:spTgt spid="3"/>
                        </p:tgtEl>
                        <p:attrNameLst>
                          <p:attrName>ppt_y</p:attrName>
                        </p:attrNameLst>
                      </p:cBhvr>
                      <p:tavLst>
                        <p:tav tm="0">
                          <p:val>
                            <p:strVal val="#ppt_y"/>
                          </p:val>
                        </p:tav>
                        <p:tav tm="100000">
                          <p:val>
                            <p:strVal val="#ppt_y"/>
                          </p:val>
                        </p:tav>
                      </p:tavLst>
                    </p:anim>
                    <p:animEffect transition="in" filter="wipe(right)" prLst="gradientSize: 0.1">
                      <p:cBhvr>
                        <p:cTn dur="500"/>
                        <p:tgtEl>
                          <p:spTgt spid="3"/>
                        </p:tgtEl>
                      </p:cBhvr>
                    </p:animEffect>
                  </p:childTnLst>
                </p:cTn>
              </p:par>
            </p:tnLst>
          </p:tmpl>
          <p:tmpl lvl="2">
            <p:tnLst>
              <p:par>
                <p:cTn presetID="29"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ppt_x</p:attrName>
                        </p:attrNameLst>
                      </p:cBhvr>
                      <p:tavLst>
                        <p:tav tm="0">
                          <p:val>
                            <p:strVal val="#ppt_x-.2"/>
                          </p:val>
                        </p:tav>
                        <p:tav tm="100000">
                          <p:val>
                            <p:strVal val="#ppt_x"/>
                          </p:val>
                        </p:tav>
                      </p:tavLst>
                    </p:anim>
                    <p:anim calcmode="lin" valueType="num">
                      <p:cBhvr>
                        <p:cTn dur="500" fill="hold"/>
                        <p:tgtEl>
                          <p:spTgt spid="3"/>
                        </p:tgtEl>
                        <p:attrNameLst>
                          <p:attrName>ppt_y</p:attrName>
                        </p:attrNameLst>
                      </p:cBhvr>
                      <p:tavLst>
                        <p:tav tm="0">
                          <p:val>
                            <p:strVal val="#ppt_y"/>
                          </p:val>
                        </p:tav>
                        <p:tav tm="100000">
                          <p:val>
                            <p:strVal val="#ppt_y"/>
                          </p:val>
                        </p:tav>
                      </p:tavLst>
                    </p:anim>
                    <p:animEffect transition="in" filter="wipe(right)" prLst="gradientSize: 0.1">
                      <p:cBhvr>
                        <p:cTn dur="500"/>
                        <p:tgtEl>
                          <p:spTgt spid="3"/>
                        </p:tgtEl>
                      </p:cBhvr>
                    </p:animEffect>
                  </p:childTnLst>
                </p:cTn>
              </p:par>
            </p:tnLst>
          </p:tmpl>
          <p:tmpl lvl="3">
            <p:tnLst>
              <p:par>
                <p:cTn presetID="29"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ppt_x</p:attrName>
                        </p:attrNameLst>
                      </p:cBhvr>
                      <p:tavLst>
                        <p:tav tm="0">
                          <p:val>
                            <p:strVal val="#ppt_x-.2"/>
                          </p:val>
                        </p:tav>
                        <p:tav tm="100000">
                          <p:val>
                            <p:strVal val="#ppt_x"/>
                          </p:val>
                        </p:tav>
                      </p:tavLst>
                    </p:anim>
                    <p:anim calcmode="lin" valueType="num">
                      <p:cBhvr>
                        <p:cTn dur="500" fill="hold"/>
                        <p:tgtEl>
                          <p:spTgt spid="3"/>
                        </p:tgtEl>
                        <p:attrNameLst>
                          <p:attrName>ppt_y</p:attrName>
                        </p:attrNameLst>
                      </p:cBhvr>
                      <p:tavLst>
                        <p:tav tm="0">
                          <p:val>
                            <p:strVal val="#ppt_y"/>
                          </p:val>
                        </p:tav>
                        <p:tav tm="100000">
                          <p:val>
                            <p:strVal val="#ppt_y"/>
                          </p:val>
                        </p:tav>
                      </p:tavLst>
                    </p:anim>
                    <p:animEffect transition="in" filter="wipe(right)" prLst="gradientSize: 0.1">
                      <p:cBhvr>
                        <p:cTn dur="500"/>
                        <p:tgtEl>
                          <p:spTgt spid="3"/>
                        </p:tgtEl>
                      </p:cBhvr>
                    </p:animEffect>
                  </p:childTnLst>
                </p:cTn>
              </p:par>
            </p:tnLst>
          </p:tmpl>
          <p:tmpl lvl="4">
            <p:tnLst>
              <p:par>
                <p:cTn presetID="29"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ppt_x</p:attrName>
                        </p:attrNameLst>
                      </p:cBhvr>
                      <p:tavLst>
                        <p:tav tm="0">
                          <p:val>
                            <p:strVal val="#ppt_x-.2"/>
                          </p:val>
                        </p:tav>
                        <p:tav tm="100000">
                          <p:val>
                            <p:strVal val="#ppt_x"/>
                          </p:val>
                        </p:tav>
                      </p:tavLst>
                    </p:anim>
                    <p:anim calcmode="lin" valueType="num">
                      <p:cBhvr>
                        <p:cTn dur="500" fill="hold"/>
                        <p:tgtEl>
                          <p:spTgt spid="3"/>
                        </p:tgtEl>
                        <p:attrNameLst>
                          <p:attrName>ppt_y</p:attrName>
                        </p:attrNameLst>
                      </p:cBhvr>
                      <p:tavLst>
                        <p:tav tm="0">
                          <p:val>
                            <p:strVal val="#ppt_y"/>
                          </p:val>
                        </p:tav>
                        <p:tav tm="100000">
                          <p:val>
                            <p:strVal val="#ppt_y"/>
                          </p:val>
                        </p:tav>
                      </p:tavLst>
                    </p:anim>
                    <p:animEffect transition="in" filter="wipe(right)" prLst="gradientSize: 0.1">
                      <p:cBhvr>
                        <p:cTn dur="500"/>
                        <p:tgtEl>
                          <p:spTgt spid="3"/>
                        </p:tgtEl>
                      </p:cBhvr>
                    </p:animEffect>
                  </p:childTnLst>
                </p:cTn>
              </p:par>
            </p:tnLst>
          </p:tmpl>
          <p:tmpl lvl="5">
            <p:tnLst>
              <p:par>
                <p:cTn presetID="29"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ppt_x</p:attrName>
                        </p:attrNameLst>
                      </p:cBhvr>
                      <p:tavLst>
                        <p:tav tm="0">
                          <p:val>
                            <p:strVal val="#ppt_x-.2"/>
                          </p:val>
                        </p:tav>
                        <p:tav tm="100000">
                          <p:val>
                            <p:strVal val="#ppt_x"/>
                          </p:val>
                        </p:tav>
                      </p:tavLst>
                    </p:anim>
                    <p:anim calcmode="lin" valueType="num">
                      <p:cBhvr>
                        <p:cTn dur="500" fill="hold"/>
                        <p:tgtEl>
                          <p:spTgt spid="3"/>
                        </p:tgtEl>
                        <p:attrNameLst>
                          <p:attrName>ppt_y</p:attrName>
                        </p:attrNameLst>
                      </p:cBhvr>
                      <p:tavLst>
                        <p:tav tm="0">
                          <p:val>
                            <p:strVal val="#ppt_y"/>
                          </p:val>
                        </p:tav>
                        <p:tav tm="100000">
                          <p:val>
                            <p:strVal val="#ppt_y"/>
                          </p:val>
                        </p:tav>
                      </p:tavLst>
                    </p:anim>
                    <p:animEffect transition="in" filter="wipe(right)" prLst="gradientSize: 0.1">
                      <p:cBhvr>
                        <p:cTn dur="500"/>
                        <p:tgtEl>
                          <p:spTgt spid="3"/>
                        </p:tgtEl>
                      </p:cBhvr>
                    </p:animEffect>
                  </p:childTnLst>
                </p:cTn>
              </p:par>
            </p:tnLst>
          </p:tmpl>
        </p:tmplLst>
      </p:bldP>
    </p:bldLst>
  </p:timing>
  <p:txStyles>
    <p:titleStyle>
      <a:lvl1pPr algn="ctr" defTabSz="914400" rtl="0" eaLnBrk="1" latinLnBrk="0" hangingPunct="1">
        <a:spcBef>
          <a:spcPct val="0"/>
        </a:spcBef>
        <a:buNone/>
        <a:defRPr sz="4400" b="1" i="1"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 to Doing Right</a:t>
            </a:r>
            <a:endParaRPr lang="en-US" dirty="0"/>
          </a:p>
        </p:txBody>
      </p:sp>
      <p:sp>
        <p:nvSpPr>
          <p:cNvPr id="3" name="Content Placeholder 2"/>
          <p:cNvSpPr>
            <a:spLocks noGrp="1"/>
          </p:cNvSpPr>
          <p:nvPr>
            <p:ph idx="1"/>
          </p:nvPr>
        </p:nvSpPr>
        <p:spPr/>
        <p:txBody>
          <a:bodyPr/>
          <a:lstStyle/>
          <a:p>
            <a:r>
              <a:rPr lang="en-US" dirty="0" smtClean="0"/>
              <a:t>Determined to follow the Law of God</a:t>
            </a:r>
          </a:p>
          <a:p>
            <a:pPr lvl="1"/>
            <a:r>
              <a:rPr lang="en-US" dirty="0" smtClean="0"/>
              <a:t>Ezra 10:5, 10-12</a:t>
            </a:r>
          </a:p>
          <a:p>
            <a:pPr lvl="1"/>
            <a:r>
              <a:rPr lang="en-US" dirty="0" smtClean="0"/>
              <a:t>Not an easy task!</a:t>
            </a:r>
          </a:p>
          <a:p>
            <a:r>
              <a:rPr lang="en-US" dirty="0" smtClean="0"/>
              <a:t>Repentance means we commit to doing what is right</a:t>
            </a:r>
          </a:p>
          <a:p>
            <a:pPr lvl="1"/>
            <a:r>
              <a:rPr lang="en-US" dirty="0" smtClean="0"/>
              <a:t>Learning the will of God</a:t>
            </a:r>
          </a:p>
          <a:p>
            <a:pPr lvl="1"/>
            <a:r>
              <a:rPr lang="en-US" dirty="0" smtClean="0"/>
              <a:t>Not ignoring sin</a:t>
            </a:r>
          </a:p>
          <a:p>
            <a:pPr lvl="1"/>
            <a:r>
              <a:rPr lang="en-US" dirty="0" smtClean="0"/>
              <a:t>Leads us to be obedient to all that we find in God’s will</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Follows Through to the End</a:t>
            </a:r>
            <a:endParaRPr lang="en-US" dirty="0"/>
          </a:p>
        </p:txBody>
      </p:sp>
      <p:sp>
        <p:nvSpPr>
          <p:cNvPr id="3" name="Content Placeholder 2"/>
          <p:cNvSpPr>
            <a:spLocks noGrp="1"/>
          </p:cNvSpPr>
          <p:nvPr>
            <p:ph idx="1"/>
          </p:nvPr>
        </p:nvSpPr>
        <p:spPr/>
        <p:txBody>
          <a:bodyPr/>
          <a:lstStyle/>
          <a:p>
            <a:r>
              <a:rPr lang="en-US" dirty="0" smtClean="0"/>
              <a:t>Not easy in Ezra’s day</a:t>
            </a:r>
          </a:p>
          <a:p>
            <a:r>
              <a:rPr lang="en-US" dirty="0" smtClean="0"/>
              <a:t>Difficult today as well</a:t>
            </a:r>
          </a:p>
          <a:p>
            <a:pPr lvl="1"/>
            <a:r>
              <a:rPr lang="en-US" dirty="0" smtClean="0"/>
              <a:t>Luke 14:25-33—counting the cost!</a:t>
            </a:r>
          </a:p>
          <a:p>
            <a:r>
              <a:rPr lang="en-US" dirty="0" smtClean="0"/>
              <a:t>God provides blessings; how can we not obey?</a:t>
            </a:r>
          </a:p>
          <a:p>
            <a:pPr lvl="1"/>
            <a:r>
              <a:rPr lang="en-US" dirty="0" smtClean="0"/>
              <a:t>Ephesians 1:3-14</a:t>
            </a:r>
          </a:p>
          <a:p>
            <a:pPr lvl="1"/>
            <a:endParaRPr lang="en-US" dirty="0"/>
          </a:p>
        </p:txBody>
      </p:sp>
      <p:sp>
        <p:nvSpPr>
          <p:cNvPr id="4" name="Rectangle 3"/>
          <p:cNvSpPr/>
          <p:nvPr/>
        </p:nvSpPr>
        <p:spPr>
          <a:xfrm>
            <a:off x="457200" y="1295400"/>
            <a:ext cx="8229600" cy="5181600"/>
          </a:xfrm>
          <a:prstGeom prst="rect">
            <a:avLst/>
          </a:prstGeom>
          <a:solidFill>
            <a:srgbClr val="99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i="1" dirty="0" smtClean="0"/>
              <a:t>Ezra 10:44</a:t>
            </a:r>
            <a:r>
              <a:rPr lang="en-US" sz="3200" dirty="0" smtClean="0"/>
              <a:t> </a:t>
            </a:r>
          </a:p>
          <a:p>
            <a:r>
              <a:rPr lang="en-US" sz="3200" dirty="0"/>
              <a:t>44 All these had taken pagan wives, and </a:t>
            </a:r>
            <a:r>
              <a:rPr lang="en-US" sz="3200" i="1" dirty="0"/>
              <a:t>some</a:t>
            </a:r>
            <a:r>
              <a:rPr lang="en-US" sz="3200" dirty="0"/>
              <a:t> of them had wives </a:t>
            </a:r>
            <a:r>
              <a:rPr lang="en-US" sz="3200" i="1" dirty="0"/>
              <a:t>by whom</a:t>
            </a:r>
            <a:r>
              <a:rPr lang="en-US" sz="3200" dirty="0"/>
              <a:t> they had children. </a:t>
            </a:r>
          </a:p>
        </p:txBody>
      </p:sp>
      <p:sp>
        <p:nvSpPr>
          <p:cNvPr id="5" name="Rectangle 4"/>
          <p:cNvSpPr/>
          <p:nvPr/>
        </p:nvSpPr>
        <p:spPr>
          <a:xfrm>
            <a:off x="457200" y="1295400"/>
            <a:ext cx="8229600" cy="5181600"/>
          </a:xfrm>
          <a:prstGeom prst="rect">
            <a:avLst/>
          </a:prstGeom>
          <a:solidFill>
            <a:srgbClr val="99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i="1" dirty="0" smtClean="0"/>
              <a:t>Revelation 2:10</a:t>
            </a:r>
            <a:r>
              <a:rPr lang="en-US" sz="3200" dirty="0" smtClean="0"/>
              <a:t> </a:t>
            </a:r>
          </a:p>
          <a:p>
            <a:r>
              <a:rPr lang="en-US" sz="3200" dirty="0"/>
              <a:t>10 Do not fear any of those things which you are about to suffer. Indeed, the devil is about to throw </a:t>
            </a:r>
            <a:r>
              <a:rPr lang="en-US" sz="3200" i="1" dirty="0"/>
              <a:t>some</a:t>
            </a:r>
            <a:r>
              <a:rPr lang="en-US" sz="3200" dirty="0"/>
              <a:t> of you into prison, that you may be tested, and you will have tribulation ten days. Be faithful until death, and I will give you the crown of life.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2" dur="5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3" dur="500"/>
                                        <p:tgtEl>
                                          <p:spTgt spid="3">
                                            <p:txEl>
                                              <p:pRg st="1" end="1"/>
                                            </p:txEl>
                                          </p:spTgt>
                                        </p:tgtEl>
                                      </p:cBhvr>
                                    </p:animEffect>
                                  </p:childTnLst>
                                </p:cTn>
                              </p:par>
                              <p:par>
                                <p:cTn id="24" presetID="2" presetClass="exit" presetSubtype="4" fill="hold" grpId="1" nodeType="withEffect">
                                  <p:stCondLst>
                                    <p:cond delay="0"/>
                                  </p:stCondLst>
                                  <p:childTnLst>
                                    <p:anim calcmode="lin" valueType="num">
                                      <p:cBhvr additive="base">
                                        <p:cTn id="25" dur="500"/>
                                        <p:tgtEl>
                                          <p:spTgt spid="4"/>
                                        </p:tgtEl>
                                        <p:attrNameLst>
                                          <p:attrName>ppt_x</p:attrName>
                                        </p:attrNameLst>
                                      </p:cBhvr>
                                      <p:tavLst>
                                        <p:tav tm="0">
                                          <p:val>
                                            <p:strVal val="ppt_x"/>
                                          </p:val>
                                        </p:tav>
                                        <p:tav tm="100000">
                                          <p:val>
                                            <p:strVal val="ppt_x"/>
                                          </p:val>
                                        </p:tav>
                                      </p:tavLst>
                                    </p:anim>
                                    <p:anim calcmode="lin" valueType="num">
                                      <p:cBhvr additive="base">
                                        <p:cTn id="26" dur="500"/>
                                        <p:tgtEl>
                                          <p:spTgt spid="4"/>
                                        </p:tgtEl>
                                        <p:attrNameLst>
                                          <p:attrName>ppt_y</p:attrName>
                                        </p:attrNameLst>
                                      </p:cBhvr>
                                      <p:tavLst>
                                        <p:tav tm="0">
                                          <p:val>
                                            <p:strVal val="ppt_y"/>
                                          </p:val>
                                        </p:tav>
                                        <p:tav tm="100000">
                                          <p:val>
                                            <p:strVal val="1+ppt_h/2"/>
                                          </p:val>
                                        </p:tav>
                                      </p:tavLst>
                                    </p:anim>
                                    <p:set>
                                      <p:cBhvr>
                                        <p:cTn id="27" dur="1" fill="hold">
                                          <p:stCondLst>
                                            <p:cond delay="499"/>
                                          </p:stCondLst>
                                        </p:cTn>
                                        <p:tgtEl>
                                          <p:spTgt spid="4"/>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9" presetClass="entr" presetSubtype="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 calcmode="lin" valueType="num">
                                      <p:cBhvr>
                                        <p:cTn id="32"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3" dur="5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4" dur="500"/>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p:cTn id="39" dur="500" fill="hold"/>
                                        <p:tgtEl>
                                          <p:spTgt spid="5"/>
                                        </p:tgtEl>
                                        <p:attrNameLst>
                                          <p:attrName>ppt_w</p:attrName>
                                        </p:attrNameLst>
                                      </p:cBhvr>
                                      <p:tavLst>
                                        <p:tav tm="0">
                                          <p:val>
                                            <p:fltVal val="0"/>
                                          </p:val>
                                        </p:tav>
                                        <p:tav tm="100000">
                                          <p:val>
                                            <p:strVal val="#ppt_w"/>
                                          </p:val>
                                        </p:tav>
                                      </p:tavLst>
                                    </p:anim>
                                    <p:anim calcmode="lin" valueType="num">
                                      <p:cBhvr>
                                        <p:cTn id="40" dur="500" fill="hold"/>
                                        <p:tgtEl>
                                          <p:spTgt spid="5"/>
                                        </p:tgtEl>
                                        <p:attrNameLst>
                                          <p:attrName>ppt_h</p:attrName>
                                        </p:attrNameLst>
                                      </p:cBhvr>
                                      <p:tavLst>
                                        <p:tav tm="0">
                                          <p:val>
                                            <p:fltVal val="0"/>
                                          </p:val>
                                        </p:tav>
                                        <p:tav tm="100000">
                                          <p:val>
                                            <p:strVal val="#ppt_h"/>
                                          </p:val>
                                        </p:tav>
                                      </p:tavLst>
                                    </p:anim>
                                    <p:animEffect transition="in" filter="fade">
                                      <p:cBhvr>
                                        <p:cTn id="41" dur="500"/>
                                        <p:tgtEl>
                                          <p:spTgt spid="5"/>
                                        </p:tgtEl>
                                      </p:cBhvr>
                                    </p:animEffect>
                                  </p:childTnLst>
                                </p:cTn>
                              </p:par>
                            </p:childTnLst>
                          </p:cTn>
                        </p:par>
                      </p:childTnLst>
                    </p:cTn>
                  </p:par>
                  <p:par>
                    <p:cTn id="42" fill="hold">
                      <p:stCondLst>
                        <p:cond delay="indefinite"/>
                      </p:stCondLst>
                      <p:childTnLst>
                        <p:par>
                          <p:cTn id="43" fill="hold">
                            <p:stCondLst>
                              <p:cond delay="0"/>
                            </p:stCondLst>
                            <p:childTnLst>
                              <p:par>
                                <p:cTn id="44" presetID="29" presetClass="entr" presetSubtype="0" fill="hold" grpId="0" nodeType="clickEffect">
                                  <p:stCondLst>
                                    <p:cond delay="0"/>
                                  </p:stCondLst>
                                  <p:childTnLst>
                                    <p:set>
                                      <p:cBhvr>
                                        <p:cTn id="45" dur="1" fill="hold">
                                          <p:stCondLst>
                                            <p:cond delay="0"/>
                                          </p:stCondLst>
                                        </p:cTn>
                                        <p:tgtEl>
                                          <p:spTgt spid="3">
                                            <p:txEl>
                                              <p:pRg st="3" end="3"/>
                                            </p:txEl>
                                          </p:spTgt>
                                        </p:tgtEl>
                                        <p:attrNameLst>
                                          <p:attrName>style.visibility</p:attrName>
                                        </p:attrNameLst>
                                      </p:cBhvr>
                                      <p:to>
                                        <p:strVal val="visible"/>
                                      </p:to>
                                    </p:set>
                                    <p:anim calcmode="lin" valueType="num">
                                      <p:cBhvr>
                                        <p:cTn id="46"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47" dur="5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48" dur="500"/>
                                        <p:tgtEl>
                                          <p:spTgt spid="3">
                                            <p:txEl>
                                              <p:pRg st="3" end="3"/>
                                            </p:txEl>
                                          </p:spTgt>
                                        </p:tgtEl>
                                      </p:cBhvr>
                                    </p:animEffect>
                                  </p:childTnLst>
                                </p:cTn>
                              </p:par>
                              <p:par>
                                <p:cTn id="49" presetID="2" presetClass="exit" presetSubtype="4" fill="hold" grpId="1" nodeType="withEffect">
                                  <p:stCondLst>
                                    <p:cond delay="0"/>
                                  </p:stCondLst>
                                  <p:childTnLst>
                                    <p:anim calcmode="lin" valueType="num">
                                      <p:cBhvr additive="base">
                                        <p:cTn id="50" dur="500"/>
                                        <p:tgtEl>
                                          <p:spTgt spid="5"/>
                                        </p:tgtEl>
                                        <p:attrNameLst>
                                          <p:attrName>ppt_x</p:attrName>
                                        </p:attrNameLst>
                                      </p:cBhvr>
                                      <p:tavLst>
                                        <p:tav tm="0">
                                          <p:val>
                                            <p:strVal val="ppt_x"/>
                                          </p:val>
                                        </p:tav>
                                        <p:tav tm="100000">
                                          <p:val>
                                            <p:strVal val="ppt_x"/>
                                          </p:val>
                                        </p:tav>
                                      </p:tavLst>
                                    </p:anim>
                                    <p:anim calcmode="lin" valueType="num">
                                      <p:cBhvr additive="base">
                                        <p:cTn id="51" dur="500"/>
                                        <p:tgtEl>
                                          <p:spTgt spid="5"/>
                                        </p:tgtEl>
                                        <p:attrNameLst>
                                          <p:attrName>ppt_y</p:attrName>
                                        </p:attrNameLst>
                                      </p:cBhvr>
                                      <p:tavLst>
                                        <p:tav tm="0">
                                          <p:val>
                                            <p:strVal val="ppt_y"/>
                                          </p:val>
                                        </p:tav>
                                        <p:tav tm="100000">
                                          <p:val>
                                            <p:strVal val="1+ppt_h/2"/>
                                          </p:val>
                                        </p:tav>
                                      </p:tavLst>
                                    </p:anim>
                                    <p:set>
                                      <p:cBhvr>
                                        <p:cTn id="52" dur="1" fill="hold">
                                          <p:stCondLst>
                                            <p:cond delay="499"/>
                                          </p:stCondLst>
                                        </p:cTn>
                                        <p:tgtEl>
                                          <p:spTgt spid="5"/>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29" presetClass="entr" presetSubtype="0" fill="hold" grpId="0" nodeType="clickEffect">
                                  <p:stCondLst>
                                    <p:cond delay="0"/>
                                  </p:stCondLst>
                                  <p:childTnLst>
                                    <p:set>
                                      <p:cBhvr>
                                        <p:cTn id="56" dur="1" fill="hold">
                                          <p:stCondLst>
                                            <p:cond delay="0"/>
                                          </p:stCondLst>
                                        </p:cTn>
                                        <p:tgtEl>
                                          <p:spTgt spid="3">
                                            <p:txEl>
                                              <p:pRg st="4" end="4"/>
                                            </p:txEl>
                                          </p:spTgt>
                                        </p:tgtEl>
                                        <p:attrNameLst>
                                          <p:attrName>style.visibility</p:attrName>
                                        </p:attrNameLst>
                                      </p:cBhvr>
                                      <p:to>
                                        <p:strVal val="visible"/>
                                      </p:to>
                                    </p:set>
                                    <p:anim calcmode="lin" valueType="num">
                                      <p:cBhvr>
                                        <p:cTn id="57" dur="5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58" dur="5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5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4" grpId="1" animBg="1"/>
      <p:bldP spid="5" grpId="0" animBg="1"/>
      <p:bldP spid="5" grpId="1"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Picture of the penitent</a:t>
            </a:r>
          </a:p>
          <a:p>
            <a:pPr lvl="1"/>
            <a:r>
              <a:rPr lang="en-US" dirty="0" smtClean="0"/>
              <a:t>Identify sin</a:t>
            </a:r>
          </a:p>
          <a:p>
            <a:pPr lvl="1"/>
            <a:r>
              <a:rPr lang="en-US" dirty="0" smtClean="0"/>
              <a:t>Respond emotionally</a:t>
            </a:r>
          </a:p>
          <a:p>
            <a:pPr lvl="1"/>
            <a:r>
              <a:rPr lang="en-US" dirty="0" smtClean="0"/>
              <a:t>Confess </a:t>
            </a:r>
          </a:p>
          <a:p>
            <a:pPr lvl="1"/>
            <a:r>
              <a:rPr lang="en-US" dirty="0" smtClean="0"/>
              <a:t>Recognize the need for grace and mercy</a:t>
            </a:r>
          </a:p>
          <a:p>
            <a:pPr lvl="1"/>
            <a:r>
              <a:rPr lang="en-US" dirty="0" smtClean="0"/>
              <a:t>Repent</a:t>
            </a:r>
          </a:p>
          <a:p>
            <a:pPr lvl="1"/>
            <a:r>
              <a:rPr lang="en-US" dirty="0" smtClean="0"/>
              <a:t>Commit to follow the will of God</a:t>
            </a:r>
          </a:p>
          <a:p>
            <a:pPr lvl="1"/>
            <a:r>
              <a:rPr lang="en-US" dirty="0" smtClean="0"/>
              <a:t>Follow through to the very end</a:t>
            </a:r>
            <a:endParaRPr lang="en-US" dirty="0"/>
          </a:p>
        </p:txBody>
      </p:sp>
      <p:sp>
        <p:nvSpPr>
          <p:cNvPr id="4" name="Rectangle 3"/>
          <p:cNvSpPr/>
          <p:nvPr/>
        </p:nvSpPr>
        <p:spPr>
          <a:xfrm>
            <a:off x="457200" y="1447800"/>
            <a:ext cx="8229600" cy="5181600"/>
          </a:xfrm>
          <a:prstGeom prst="rect">
            <a:avLst/>
          </a:prstGeom>
          <a:solidFill>
            <a:srgbClr val="99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i="1" dirty="0" smtClean="0"/>
              <a:t>2 Peter 1:10</a:t>
            </a:r>
            <a:r>
              <a:rPr lang="en-US" sz="3200" dirty="0" smtClean="0"/>
              <a:t> </a:t>
            </a:r>
          </a:p>
          <a:p>
            <a:r>
              <a:rPr lang="en-US" sz="3200" dirty="0"/>
              <a:t>10 Therefore, brethren, be even more diligent to make your call and election sure, for if you do these things you will never </a:t>
            </a:r>
            <a:r>
              <a:rPr lang="en-US" sz="3200" dirty="0" smtClean="0"/>
              <a:t>stumble…</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5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5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6" dur="5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43" dur="5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50" dur="5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9"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ppt_x</p:attrName>
                                        </p:attrNameLst>
                                      </p:cBhvr>
                                      <p:tavLst>
                                        <p:tav tm="0">
                                          <p:val>
                                            <p:strVal val="#ppt_x-.2"/>
                                          </p:val>
                                        </p:tav>
                                        <p:tav tm="100000">
                                          <p:val>
                                            <p:strVal val="#ppt_x"/>
                                          </p:val>
                                        </p:tav>
                                      </p:tavLst>
                                    </p:anim>
                                    <p:anim calcmode="lin" valueType="num">
                                      <p:cBhvr>
                                        <p:cTn id="57" dur="500" fill="hold"/>
                                        <p:tgtEl>
                                          <p:spTgt spid="3">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58" dur="5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0" fill="hold" grpId="0" nodeType="clickEffect">
                                  <p:stCondLst>
                                    <p:cond delay="0"/>
                                  </p:stCondLst>
                                  <p:childTnLst>
                                    <p:set>
                                      <p:cBhvr>
                                        <p:cTn id="62" dur="1" fill="hold">
                                          <p:stCondLst>
                                            <p:cond delay="0"/>
                                          </p:stCondLst>
                                        </p:cTn>
                                        <p:tgtEl>
                                          <p:spTgt spid="4"/>
                                        </p:tgtEl>
                                        <p:attrNameLst>
                                          <p:attrName>style.visibility</p:attrName>
                                        </p:attrNameLst>
                                      </p:cBhvr>
                                      <p:to>
                                        <p:strVal val="visible"/>
                                      </p:to>
                                    </p:set>
                                    <p:anim calcmode="lin" valueType="num">
                                      <p:cBhvr>
                                        <p:cTn id="63" dur="500" fill="hold"/>
                                        <p:tgtEl>
                                          <p:spTgt spid="4"/>
                                        </p:tgtEl>
                                        <p:attrNameLst>
                                          <p:attrName>ppt_w</p:attrName>
                                        </p:attrNameLst>
                                      </p:cBhvr>
                                      <p:tavLst>
                                        <p:tav tm="0">
                                          <p:val>
                                            <p:fltVal val="0"/>
                                          </p:val>
                                        </p:tav>
                                        <p:tav tm="100000">
                                          <p:val>
                                            <p:strVal val="#ppt_w"/>
                                          </p:val>
                                        </p:tav>
                                      </p:tavLst>
                                    </p:anim>
                                    <p:anim calcmode="lin" valueType="num">
                                      <p:cBhvr>
                                        <p:cTn id="64" dur="500" fill="hold"/>
                                        <p:tgtEl>
                                          <p:spTgt spid="4"/>
                                        </p:tgtEl>
                                        <p:attrNameLst>
                                          <p:attrName>ppt_h</p:attrName>
                                        </p:attrNameLst>
                                      </p:cBhvr>
                                      <p:tavLst>
                                        <p:tav tm="0">
                                          <p:val>
                                            <p:fltVal val="0"/>
                                          </p:val>
                                        </p:tav>
                                        <p:tav tm="100000">
                                          <p:val>
                                            <p:strVal val="#ppt_h"/>
                                          </p:val>
                                        </p:tav>
                                      </p:tavLst>
                                    </p:anim>
                                    <p:animEffect transition="in" filter="fade">
                                      <p:cBhvr>
                                        <p:cTn id="6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Picture of the Penitent</a:t>
            </a:r>
            <a:endParaRPr lang="en-US" dirty="0"/>
          </a:p>
        </p:txBody>
      </p:sp>
      <p:sp>
        <p:nvSpPr>
          <p:cNvPr id="3" name="Subtitle 2"/>
          <p:cNvSpPr>
            <a:spLocks noGrp="1"/>
          </p:cNvSpPr>
          <p:nvPr>
            <p:ph type="subTitle" idx="1"/>
          </p:nvPr>
        </p:nvSpPr>
        <p:spPr/>
        <p:txBody>
          <a:bodyPr/>
          <a:lstStyle/>
          <a:p>
            <a:r>
              <a:rPr lang="en-US" dirty="0" smtClean="0"/>
              <a:t>Ezra 9-10</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How do we view sin?</a:t>
            </a:r>
          </a:p>
          <a:p>
            <a:r>
              <a:rPr lang="en-US" dirty="0" smtClean="0"/>
              <a:t>How do we view repentance?</a:t>
            </a:r>
          </a:p>
          <a:p>
            <a:r>
              <a:rPr lang="en-US" dirty="0" smtClean="0"/>
              <a:t>Biblical view of repentance different than the modern view?</a:t>
            </a:r>
          </a:p>
          <a:p>
            <a:r>
              <a:rPr lang="en-US" dirty="0" smtClean="0"/>
              <a:t>Example from the book of Ezra</a:t>
            </a:r>
            <a:endParaRPr lang="en-US" dirty="0"/>
          </a:p>
        </p:txBody>
      </p:sp>
      <p:sp>
        <p:nvSpPr>
          <p:cNvPr id="4" name="Rectangle 3"/>
          <p:cNvSpPr/>
          <p:nvPr/>
        </p:nvSpPr>
        <p:spPr>
          <a:xfrm>
            <a:off x="457200" y="1371600"/>
            <a:ext cx="8229600" cy="5181600"/>
          </a:xfrm>
          <a:prstGeom prst="rect">
            <a:avLst/>
          </a:prstGeom>
          <a:solidFill>
            <a:srgbClr val="99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i="1" dirty="0" smtClean="0"/>
              <a:t>Penitent:</a:t>
            </a:r>
          </a:p>
          <a:p>
            <a:r>
              <a:rPr lang="en-US" sz="2800" dirty="0" smtClean="0"/>
              <a:t>feeling </a:t>
            </a:r>
            <a:r>
              <a:rPr lang="en-US" sz="2800" dirty="0"/>
              <a:t>or expressing sorrow for sin or wrongdoing and disposed to atonement and amendment; repentant; contrite.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5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p:cTn id="28" dur="500" fill="hold"/>
                                        <p:tgtEl>
                                          <p:spTgt spid="4"/>
                                        </p:tgtEl>
                                        <p:attrNameLst>
                                          <p:attrName>ppt_w</p:attrName>
                                        </p:attrNameLst>
                                      </p:cBhvr>
                                      <p:tavLst>
                                        <p:tav tm="0">
                                          <p:val>
                                            <p:fltVal val="0"/>
                                          </p:val>
                                        </p:tav>
                                        <p:tav tm="100000">
                                          <p:val>
                                            <p:strVal val="#ppt_w"/>
                                          </p:val>
                                        </p:tav>
                                      </p:tavLst>
                                    </p:anim>
                                    <p:anim calcmode="lin" valueType="num">
                                      <p:cBhvr>
                                        <p:cTn id="29" dur="500" fill="hold"/>
                                        <p:tgtEl>
                                          <p:spTgt spid="4"/>
                                        </p:tgtEl>
                                        <p:attrNameLst>
                                          <p:attrName>ppt_h</p:attrName>
                                        </p:attrNameLst>
                                      </p:cBhvr>
                                      <p:tavLst>
                                        <p:tav tm="0">
                                          <p:val>
                                            <p:fltVal val="0"/>
                                          </p:val>
                                        </p:tav>
                                        <p:tav tm="100000">
                                          <p:val>
                                            <p:strVal val="#ppt_h"/>
                                          </p:val>
                                        </p:tav>
                                      </p:tavLst>
                                    </p:anim>
                                    <p:animEffect transition="in" filter="fade">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6" dur="5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7" dur="500"/>
                                        <p:tgtEl>
                                          <p:spTgt spid="3">
                                            <p:txEl>
                                              <p:pRg st="3" end="3"/>
                                            </p:txEl>
                                          </p:spTgt>
                                        </p:tgtEl>
                                      </p:cBhvr>
                                    </p:animEffect>
                                  </p:childTnLst>
                                </p:cTn>
                              </p:par>
                              <p:par>
                                <p:cTn id="38" presetID="2" presetClass="exit" presetSubtype="4" fill="hold" grpId="1" nodeType="withEffect">
                                  <p:stCondLst>
                                    <p:cond delay="0"/>
                                  </p:stCondLst>
                                  <p:childTnLst>
                                    <p:anim calcmode="lin" valueType="num">
                                      <p:cBhvr additive="base">
                                        <p:cTn id="39" dur="500"/>
                                        <p:tgtEl>
                                          <p:spTgt spid="4"/>
                                        </p:tgtEl>
                                        <p:attrNameLst>
                                          <p:attrName>ppt_x</p:attrName>
                                        </p:attrNameLst>
                                      </p:cBhvr>
                                      <p:tavLst>
                                        <p:tav tm="0">
                                          <p:val>
                                            <p:strVal val="ppt_x"/>
                                          </p:val>
                                        </p:tav>
                                        <p:tav tm="100000">
                                          <p:val>
                                            <p:strVal val="ppt_x"/>
                                          </p:val>
                                        </p:tav>
                                      </p:tavLst>
                                    </p:anim>
                                    <p:anim calcmode="lin" valueType="num">
                                      <p:cBhvr additive="base">
                                        <p:cTn id="40" dur="500"/>
                                        <p:tgtEl>
                                          <p:spTgt spid="4"/>
                                        </p:tgtEl>
                                        <p:attrNameLst>
                                          <p:attrName>ppt_y</p:attrName>
                                        </p:attrNameLst>
                                      </p:cBhvr>
                                      <p:tavLst>
                                        <p:tav tm="0">
                                          <p:val>
                                            <p:strVal val="ppt_y"/>
                                          </p:val>
                                        </p:tav>
                                        <p:tav tm="100000">
                                          <p:val>
                                            <p:strVal val="1+ppt_h/2"/>
                                          </p:val>
                                        </p:tav>
                                      </p:tavLst>
                                    </p:anim>
                                    <p:set>
                                      <p:cBhvr>
                                        <p:cTn id="41"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4" grpId="1"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 Sin</a:t>
            </a:r>
            <a:endParaRPr lang="en-US" dirty="0"/>
          </a:p>
        </p:txBody>
      </p:sp>
      <p:sp>
        <p:nvSpPr>
          <p:cNvPr id="3" name="Content Placeholder 2"/>
          <p:cNvSpPr>
            <a:spLocks noGrp="1"/>
          </p:cNvSpPr>
          <p:nvPr>
            <p:ph idx="1"/>
          </p:nvPr>
        </p:nvSpPr>
        <p:spPr>
          <a:xfrm>
            <a:off x="457200" y="1423736"/>
            <a:ext cx="8229600" cy="5434264"/>
          </a:xfrm>
        </p:spPr>
        <p:txBody>
          <a:bodyPr>
            <a:normAutofit/>
          </a:bodyPr>
          <a:lstStyle/>
          <a:p>
            <a:r>
              <a:rPr lang="en-US" dirty="0" smtClean="0"/>
              <a:t>No excuses!</a:t>
            </a:r>
          </a:p>
          <a:p>
            <a:pPr lvl="1"/>
            <a:r>
              <a:rPr lang="en-US" dirty="0" smtClean="0"/>
              <a:t>Ezra 9:1-2</a:t>
            </a:r>
          </a:p>
          <a:p>
            <a:pPr lvl="1"/>
            <a:r>
              <a:rPr lang="en-US" dirty="0" smtClean="0"/>
              <a:t>Saw the violation of God’s law</a:t>
            </a:r>
          </a:p>
          <a:p>
            <a:pPr lvl="1"/>
            <a:r>
              <a:rPr lang="en-US" dirty="0" smtClean="0"/>
              <a:t>Deuteronomy 7:3-6</a:t>
            </a:r>
          </a:p>
          <a:p>
            <a:r>
              <a:rPr lang="en-US" dirty="0" smtClean="0"/>
              <a:t>Sin is still defined the same way</a:t>
            </a:r>
          </a:p>
          <a:p>
            <a:pPr lvl="1"/>
            <a:r>
              <a:rPr lang="en-US" dirty="0" smtClean="0"/>
              <a:t>Violation of God’s law</a:t>
            </a:r>
          </a:p>
          <a:p>
            <a:pPr lvl="1"/>
            <a:r>
              <a:rPr lang="en-US" dirty="0" smtClean="0"/>
              <a:t>God’s law defines sin and righteousness</a:t>
            </a:r>
          </a:p>
          <a:p>
            <a:r>
              <a:rPr lang="en-US" dirty="0" smtClean="0"/>
              <a:t>Those who refuse to obey are under condemnation</a:t>
            </a:r>
          </a:p>
          <a:p>
            <a:pPr lvl="1"/>
            <a:r>
              <a:rPr lang="en-US" dirty="0" smtClean="0"/>
              <a:t>Romans 6:12-23</a:t>
            </a:r>
            <a:endParaRPr lang="en-US" dirty="0"/>
          </a:p>
        </p:txBody>
      </p:sp>
      <p:sp>
        <p:nvSpPr>
          <p:cNvPr id="4" name="Rectangle 3"/>
          <p:cNvSpPr/>
          <p:nvPr/>
        </p:nvSpPr>
        <p:spPr>
          <a:xfrm>
            <a:off x="457200" y="1371600"/>
            <a:ext cx="8229600" cy="5181600"/>
          </a:xfrm>
          <a:prstGeom prst="rect">
            <a:avLst/>
          </a:prstGeom>
          <a:solidFill>
            <a:srgbClr val="99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i="1" dirty="0" smtClean="0"/>
              <a:t>1 John 3:4</a:t>
            </a:r>
            <a:r>
              <a:rPr lang="en-US" sz="3200" dirty="0" smtClean="0"/>
              <a:t> </a:t>
            </a:r>
          </a:p>
          <a:p>
            <a:r>
              <a:rPr lang="en-US" sz="3200" dirty="0"/>
              <a:t>4 Whoever commits sin also commits lawlessness, and sin is lawlessness. </a:t>
            </a:r>
          </a:p>
        </p:txBody>
      </p:sp>
      <p:sp>
        <p:nvSpPr>
          <p:cNvPr id="5" name="Rectangle 4"/>
          <p:cNvSpPr/>
          <p:nvPr/>
        </p:nvSpPr>
        <p:spPr>
          <a:xfrm>
            <a:off x="457200" y="1371600"/>
            <a:ext cx="8229600" cy="5181600"/>
          </a:xfrm>
          <a:prstGeom prst="rect">
            <a:avLst/>
          </a:prstGeom>
          <a:solidFill>
            <a:srgbClr val="99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i="1" dirty="0" smtClean="0"/>
              <a:t>Psalm 119:11</a:t>
            </a:r>
            <a:r>
              <a:rPr lang="en-US" sz="3200" dirty="0" smtClean="0"/>
              <a:t> </a:t>
            </a:r>
          </a:p>
          <a:p>
            <a:r>
              <a:rPr lang="en-US" sz="3200" dirty="0"/>
              <a:t>11 Your word I have hidden in my heart, That I might not sin against You. </a:t>
            </a:r>
          </a:p>
        </p:txBody>
      </p:sp>
      <p:sp>
        <p:nvSpPr>
          <p:cNvPr id="6" name="Rectangle 5"/>
          <p:cNvSpPr/>
          <p:nvPr/>
        </p:nvSpPr>
        <p:spPr>
          <a:xfrm>
            <a:off x="457200" y="1371600"/>
            <a:ext cx="8229600" cy="5181600"/>
          </a:xfrm>
          <a:prstGeom prst="rect">
            <a:avLst/>
          </a:prstGeom>
          <a:solidFill>
            <a:srgbClr val="99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i="1" dirty="0" smtClean="0"/>
              <a:t>1 Corinthians 6:9–11</a:t>
            </a:r>
            <a:r>
              <a:rPr lang="en-US" sz="2800" dirty="0" smtClean="0"/>
              <a:t> </a:t>
            </a:r>
          </a:p>
          <a:p>
            <a:r>
              <a:rPr lang="en-US" sz="2800" dirty="0"/>
              <a:t>9 Do you not know that the unrighteous will not inherit the kingdom of God? Do not be deceived. Neither fornicators, nor idolaters, nor adulterers, nor homosexuals, nor sodomites, 10 nor thieves, nor covetous, nor drunkards, nor revilers, nor </a:t>
            </a:r>
            <a:r>
              <a:rPr lang="en-US" sz="2800" dirty="0" err="1"/>
              <a:t>extortioners</a:t>
            </a:r>
            <a:r>
              <a:rPr lang="en-US" sz="2800" dirty="0"/>
              <a:t> will inherit the kingdom of God. 11 And such were some of you. But you were washed, but you were sanctified, but you were justified in the name of the Lord Jesus and by the Spirit of our God.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5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5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6" dur="5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43" dur="5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cBhvr>
                                        <p:cTn id="49" dur="500" fill="hold"/>
                                        <p:tgtEl>
                                          <p:spTgt spid="4"/>
                                        </p:tgtEl>
                                        <p:attrNameLst>
                                          <p:attrName>ppt_w</p:attrName>
                                        </p:attrNameLst>
                                      </p:cBhvr>
                                      <p:tavLst>
                                        <p:tav tm="0">
                                          <p:val>
                                            <p:fltVal val="0"/>
                                          </p:val>
                                        </p:tav>
                                        <p:tav tm="100000">
                                          <p:val>
                                            <p:strVal val="#ppt_w"/>
                                          </p:val>
                                        </p:tav>
                                      </p:tavLst>
                                    </p:anim>
                                    <p:anim calcmode="lin" valueType="num">
                                      <p:cBhvr>
                                        <p:cTn id="50" dur="500" fill="hold"/>
                                        <p:tgtEl>
                                          <p:spTgt spid="4"/>
                                        </p:tgtEl>
                                        <p:attrNameLst>
                                          <p:attrName>ppt_h</p:attrName>
                                        </p:attrNameLst>
                                      </p:cBhvr>
                                      <p:tavLst>
                                        <p:tav tm="0">
                                          <p:val>
                                            <p:fltVal val="0"/>
                                          </p:val>
                                        </p:tav>
                                        <p:tav tm="100000">
                                          <p:val>
                                            <p:strVal val="#ppt_h"/>
                                          </p:val>
                                        </p:tav>
                                      </p:tavLst>
                                    </p:anim>
                                    <p:animEffect transition="in" filter="fade">
                                      <p:cBhvr>
                                        <p:cTn id="51" dur="500"/>
                                        <p:tgtEl>
                                          <p:spTgt spid="4"/>
                                        </p:tgtEl>
                                      </p:cBhvr>
                                    </p:animEffect>
                                  </p:childTnLst>
                                </p:cTn>
                              </p:par>
                            </p:childTnLst>
                          </p:cTn>
                        </p:par>
                      </p:childTnLst>
                    </p:cTn>
                  </p:par>
                  <p:par>
                    <p:cTn id="52" fill="hold">
                      <p:stCondLst>
                        <p:cond delay="indefinite"/>
                      </p:stCondLst>
                      <p:childTnLst>
                        <p:par>
                          <p:cTn id="53" fill="hold">
                            <p:stCondLst>
                              <p:cond delay="0"/>
                            </p:stCondLst>
                            <p:childTnLst>
                              <p:par>
                                <p:cTn id="54" presetID="29"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 calcmode="lin" valueType="num">
                                      <p:cBhvr>
                                        <p:cTn id="56" dur="5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57" dur="5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58" dur="500"/>
                                        <p:tgtEl>
                                          <p:spTgt spid="3">
                                            <p:txEl>
                                              <p:pRg st="6" end="6"/>
                                            </p:txEl>
                                          </p:spTgt>
                                        </p:tgtEl>
                                      </p:cBhvr>
                                    </p:animEffect>
                                  </p:childTnLst>
                                </p:cTn>
                              </p:par>
                              <p:par>
                                <p:cTn id="59" presetID="2" presetClass="exit" presetSubtype="4" fill="hold" grpId="1" nodeType="withEffect">
                                  <p:stCondLst>
                                    <p:cond delay="0"/>
                                  </p:stCondLst>
                                  <p:childTnLst>
                                    <p:anim calcmode="lin" valueType="num">
                                      <p:cBhvr additive="base">
                                        <p:cTn id="60" dur="500"/>
                                        <p:tgtEl>
                                          <p:spTgt spid="4"/>
                                        </p:tgtEl>
                                        <p:attrNameLst>
                                          <p:attrName>ppt_x</p:attrName>
                                        </p:attrNameLst>
                                      </p:cBhvr>
                                      <p:tavLst>
                                        <p:tav tm="0">
                                          <p:val>
                                            <p:strVal val="ppt_x"/>
                                          </p:val>
                                        </p:tav>
                                        <p:tav tm="100000">
                                          <p:val>
                                            <p:strVal val="ppt_x"/>
                                          </p:val>
                                        </p:tav>
                                      </p:tavLst>
                                    </p:anim>
                                    <p:anim calcmode="lin" valueType="num">
                                      <p:cBhvr additive="base">
                                        <p:cTn id="61" dur="500"/>
                                        <p:tgtEl>
                                          <p:spTgt spid="4"/>
                                        </p:tgtEl>
                                        <p:attrNameLst>
                                          <p:attrName>ppt_y</p:attrName>
                                        </p:attrNameLst>
                                      </p:cBhvr>
                                      <p:tavLst>
                                        <p:tav tm="0">
                                          <p:val>
                                            <p:strVal val="ppt_y"/>
                                          </p:val>
                                        </p:tav>
                                        <p:tav tm="100000">
                                          <p:val>
                                            <p:strVal val="1+ppt_h/2"/>
                                          </p:val>
                                        </p:tav>
                                      </p:tavLst>
                                    </p:anim>
                                    <p:set>
                                      <p:cBhvr>
                                        <p:cTn id="62" dur="1" fill="hold">
                                          <p:stCondLst>
                                            <p:cond delay="499"/>
                                          </p:stCondLst>
                                        </p:cTn>
                                        <p:tgtEl>
                                          <p:spTgt spid="4"/>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53" presetClass="entr" presetSubtype="0" fill="hold" grpId="0" nodeType="clickEffect">
                                  <p:stCondLst>
                                    <p:cond delay="0"/>
                                  </p:stCondLst>
                                  <p:childTnLst>
                                    <p:set>
                                      <p:cBhvr>
                                        <p:cTn id="66" dur="1" fill="hold">
                                          <p:stCondLst>
                                            <p:cond delay="0"/>
                                          </p:stCondLst>
                                        </p:cTn>
                                        <p:tgtEl>
                                          <p:spTgt spid="5"/>
                                        </p:tgtEl>
                                        <p:attrNameLst>
                                          <p:attrName>style.visibility</p:attrName>
                                        </p:attrNameLst>
                                      </p:cBhvr>
                                      <p:to>
                                        <p:strVal val="visible"/>
                                      </p:to>
                                    </p:set>
                                    <p:anim calcmode="lin" valueType="num">
                                      <p:cBhvr>
                                        <p:cTn id="67" dur="500" fill="hold"/>
                                        <p:tgtEl>
                                          <p:spTgt spid="5"/>
                                        </p:tgtEl>
                                        <p:attrNameLst>
                                          <p:attrName>ppt_w</p:attrName>
                                        </p:attrNameLst>
                                      </p:cBhvr>
                                      <p:tavLst>
                                        <p:tav tm="0">
                                          <p:val>
                                            <p:fltVal val="0"/>
                                          </p:val>
                                        </p:tav>
                                        <p:tav tm="100000">
                                          <p:val>
                                            <p:strVal val="#ppt_w"/>
                                          </p:val>
                                        </p:tav>
                                      </p:tavLst>
                                    </p:anim>
                                    <p:anim calcmode="lin" valueType="num">
                                      <p:cBhvr>
                                        <p:cTn id="68" dur="500" fill="hold"/>
                                        <p:tgtEl>
                                          <p:spTgt spid="5"/>
                                        </p:tgtEl>
                                        <p:attrNameLst>
                                          <p:attrName>ppt_h</p:attrName>
                                        </p:attrNameLst>
                                      </p:cBhvr>
                                      <p:tavLst>
                                        <p:tav tm="0">
                                          <p:val>
                                            <p:fltVal val="0"/>
                                          </p:val>
                                        </p:tav>
                                        <p:tav tm="100000">
                                          <p:val>
                                            <p:strVal val="#ppt_h"/>
                                          </p:val>
                                        </p:tav>
                                      </p:tavLst>
                                    </p:anim>
                                    <p:animEffect transition="in" filter="fade">
                                      <p:cBhvr>
                                        <p:cTn id="69" dur="500"/>
                                        <p:tgtEl>
                                          <p:spTgt spid="5"/>
                                        </p:tgtEl>
                                      </p:cBhvr>
                                    </p:animEffect>
                                  </p:childTnLst>
                                </p:cTn>
                              </p:par>
                            </p:childTnLst>
                          </p:cTn>
                        </p:par>
                      </p:childTnLst>
                    </p:cTn>
                  </p:par>
                  <p:par>
                    <p:cTn id="70" fill="hold">
                      <p:stCondLst>
                        <p:cond delay="indefinite"/>
                      </p:stCondLst>
                      <p:childTnLst>
                        <p:par>
                          <p:cTn id="71" fill="hold">
                            <p:stCondLst>
                              <p:cond delay="0"/>
                            </p:stCondLst>
                            <p:childTnLst>
                              <p:par>
                                <p:cTn id="72" presetID="53" presetClass="entr" presetSubtype="0" fill="hold" grpId="0" nodeType="clickEffect">
                                  <p:stCondLst>
                                    <p:cond delay="0"/>
                                  </p:stCondLst>
                                  <p:childTnLst>
                                    <p:set>
                                      <p:cBhvr>
                                        <p:cTn id="73" dur="1" fill="hold">
                                          <p:stCondLst>
                                            <p:cond delay="0"/>
                                          </p:stCondLst>
                                        </p:cTn>
                                        <p:tgtEl>
                                          <p:spTgt spid="6"/>
                                        </p:tgtEl>
                                        <p:attrNameLst>
                                          <p:attrName>style.visibility</p:attrName>
                                        </p:attrNameLst>
                                      </p:cBhvr>
                                      <p:to>
                                        <p:strVal val="visible"/>
                                      </p:to>
                                    </p:set>
                                    <p:anim calcmode="lin" valueType="num">
                                      <p:cBhvr>
                                        <p:cTn id="74" dur="500" fill="hold"/>
                                        <p:tgtEl>
                                          <p:spTgt spid="6"/>
                                        </p:tgtEl>
                                        <p:attrNameLst>
                                          <p:attrName>ppt_w</p:attrName>
                                        </p:attrNameLst>
                                      </p:cBhvr>
                                      <p:tavLst>
                                        <p:tav tm="0">
                                          <p:val>
                                            <p:fltVal val="0"/>
                                          </p:val>
                                        </p:tav>
                                        <p:tav tm="100000">
                                          <p:val>
                                            <p:strVal val="#ppt_w"/>
                                          </p:val>
                                        </p:tav>
                                      </p:tavLst>
                                    </p:anim>
                                    <p:anim calcmode="lin" valueType="num">
                                      <p:cBhvr>
                                        <p:cTn id="75" dur="500" fill="hold"/>
                                        <p:tgtEl>
                                          <p:spTgt spid="6"/>
                                        </p:tgtEl>
                                        <p:attrNameLst>
                                          <p:attrName>ppt_h</p:attrName>
                                        </p:attrNameLst>
                                      </p:cBhvr>
                                      <p:tavLst>
                                        <p:tav tm="0">
                                          <p:val>
                                            <p:fltVal val="0"/>
                                          </p:val>
                                        </p:tav>
                                        <p:tav tm="100000">
                                          <p:val>
                                            <p:strVal val="#ppt_h"/>
                                          </p:val>
                                        </p:tav>
                                      </p:tavLst>
                                    </p:anim>
                                    <p:animEffect transition="in" filter="fade">
                                      <p:cBhvr>
                                        <p:cTn id="76" dur="500"/>
                                        <p:tgtEl>
                                          <p:spTgt spid="6"/>
                                        </p:tgtEl>
                                      </p:cBhvr>
                                    </p:animEffect>
                                  </p:childTnLst>
                                </p:cTn>
                              </p:par>
                              <p:par>
                                <p:cTn id="77" presetID="2" presetClass="exit" presetSubtype="4" fill="hold" grpId="1" nodeType="withEffect">
                                  <p:stCondLst>
                                    <p:cond delay="0"/>
                                  </p:stCondLst>
                                  <p:childTnLst>
                                    <p:anim calcmode="lin" valueType="num">
                                      <p:cBhvr additive="base">
                                        <p:cTn id="78" dur="500"/>
                                        <p:tgtEl>
                                          <p:spTgt spid="5"/>
                                        </p:tgtEl>
                                        <p:attrNameLst>
                                          <p:attrName>ppt_x</p:attrName>
                                        </p:attrNameLst>
                                      </p:cBhvr>
                                      <p:tavLst>
                                        <p:tav tm="0">
                                          <p:val>
                                            <p:strVal val="ppt_x"/>
                                          </p:val>
                                        </p:tav>
                                        <p:tav tm="100000">
                                          <p:val>
                                            <p:strVal val="ppt_x"/>
                                          </p:val>
                                        </p:tav>
                                      </p:tavLst>
                                    </p:anim>
                                    <p:anim calcmode="lin" valueType="num">
                                      <p:cBhvr additive="base">
                                        <p:cTn id="79" dur="500"/>
                                        <p:tgtEl>
                                          <p:spTgt spid="5"/>
                                        </p:tgtEl>
                                        <p:attrNameLst>
                                          <p:attrName>ppt_y</p:attrName>
                                        </p:attrNameLst>
                                      </p:cBhvr>
                                      <p:tavLst>
                                        <p:tav tm="0">
                                          <p:val>
                                            <p:strVal val="ppt_y"/>
                                          </p:val>
                                        </p:tav>
                                        <p:tav tm="100000">
                                          <p:val>
                                            <p:strVal val="1+ppt_h/2"/>
                                          </p:val>
                                        </p:tav>
                                      </p:tavLst>
                                    </p:anim>
                                    <p:set>
                                      <p:cBhvr>
                                        <p:cTn id="80" dur="1" fill="hold">
                                          <p:stCondLst>
                                            <p:cond delay="499"/>
                                          </p:stCondLst>
                                        </p:cTn>
                                        <p:tgtEl>
                                          <p:spTgt spid="5"/>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29" presetClass="entr" presetSubtype="0" fill="hold" grpId="0" nodeType="clickEffect">
                                  <p:stCondLst>
                                    <p:cond delay="0"/>
                                  </p:stCondLst>
                                  <p:childTnLst>
                                    <p:set>
                                      <p:cBhvr>
                                        <p:cTn id="84" dur="1" fill="hold">
                                          <p:stCondLst>
                                            <p:cond delay="0"/>
                                          </p:stCondLst>
                                        </p:cTn>
                                        <p:tgtEl>
                                          <p:spTgt spid="3">
                                            <p:txEl>
                                              <p:pRg st="7" end="7"/>
                                            </p:txEl>
                                          </p:spTgt>
                                        </p:tgtEl>
                                        <p:attrNameLst>
                                          <p:attrName>style.visibility</p:attrName>
                                        </p:attrNameLst>
                                      </p:cBhvr>
                                      <p:to>
                                        <p:strVal val="visible"/>
                                      </p:to>
                                    </p:set>
                                    <p:anim calcmode="lin" valueType="num">
                                      <p:cBhvr>
                                        <p:cTn id="85" dur="500" fill="hold"/>
                                        <p:tgtEl>
                                          <p:spTgt spid="3">
                                            <p:txEl>
                                              <p:pRg st="7" end="7"/>
                                            </p:txEl>
                                          </p:spTgt>
                                        </p:tgtEl>
                                        <p:attrNameLst>
                                          <p:attrName>ppt_x</p:attrName>
                                        </p:attrNameLst>
                                      </p:cBhvr>
                                      <p:tavLst>
                                        <p:tav tm="0">
                                          <p:val>
                                            <p:strVal val="#ppt_x-.2"/>
                                          </p:val>
                                        </p:tav>
                                        <p:tav tm="100000">
                                          <p:val>
                                            <p:strVal val="#ppt_x"/>
                                          </p:val>
                                        </p:tav>
                                      </p:tavLst>
                                    </p:anim>
                                    <p:anim calcmode="lin" valueType="num">
                                      <p:cBhvr>
                                        <p:cTn id="86" dur="500" fill="hold"/>
                                        <p:tgtEl>
                                          <p:spTgt spid="3">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87" dur="500"/>
                                        <p:tgtEl>
                                          <p:spTgt spid="3">
                                            <p:txEl>
                                              <p:pRg st="7" end="7"/>
                                            </p:txEl>
                                          </p:spTgt>
                                        </p:tgtEl>
                                      </p:cBhvr>
                                    </p:animEffect>
                                  </p:childTnLst>
                                </p:cTn>
                              </p:par>
                              <p:par>
                                <p:cTn id="88" presetID="2" presetClass="exit" presetSubtype="4" fill="hold" grpId="1" nodeType="withEffect">
                                  <p:stCondLst>
                                    <p:cond delay="0"/>
                                  </p:stCondLst>
                                  <p:childTnLst>
                                    <p:anim calcmode="lin" valueType="num">
                                      <p:cBhvr additive="base">
                                        <p:cTn id="89" dur="500"/>
                                        <p:tgtEl>
                                          <p:spTgt spid="6"/>
                                        </p:tgtEl>
                                        <p:attrNameLst>
                                          <p:attrName>ppt_x</p:attrName>
                                        </p:attrNameLst>
                                      </p:cBhvr>
                                      <p:tavLst>
                                        <p:tav tm="0">
                                          <p:val>
                                            <p:strVal val="ppt_x"/>
                                          </p:val>
                                        </p:tav>
                                        <p:tav tm="100000">
                                          <p:val>
                                            <p:strVal val="ppt_x"/>
                                          </p:val>
                                        </p:tav>
                                      </p:tavLst>
                                    </p:anim>
                                    <p:anim calcmode="lin" valueType="num">
                                      <p:cBhvr additive="base">
                                        <p:cTn id="90" dur="500"/>
                                        <p:tgtEl>
                                          <p:spTgt spid="6"/>
                                        </p:tgtEl>
                                        <p:attrNameLst>
                                          <p:attrName>ppt_y</p:attrName>
                                        </p:attrNameLst>
                                      </p:cBhvr>
                                      <p:tavLst>
                                        <p:tav tm="0">
                                          <p:val>
                                            <p:strVal val="ppt_y"/>
                                          </p:val>
                                        </p:tav>
                                        <p:tav tm="100000">
                                          <p:val>
                                            <p:strVal val="1+ppt_h/2"/>
                                          </p:val>
                                        </p:tav>
                                      </p:tavLst>
                                    </p:anim>
                                    <p:set>
                                      <p:cBhvr>
                                        <p:cTn id="91" dur="1" fill="hold">
                                          <p:stCondLst>
                                            <p:cond delay="499"/>
                                          </p:stCondLst>
                                        </p:cTn>
                                        <p:tgtEl>
                                          <p:spTgt spid="6"/>
                                        </p:tgtEl>
                                        <p:attrNameLst>
                                          <p:attrName>style.visibility</p:attrName>
                                        </p:attrNameLst>
                                      </p:cBhvr>
                                      <p:to>
                                        <p:strVal val="hidden"/>
                                      </p:to>
                                    </p:set>
                                  </p:childTnLst>
                                </p:cTn>
                              </p:par>
                            </p:childTnLst>
                          </p:cTn>
                        </p:par>
                      </p:childTnLst>
                    </p:cTn>
                  </p:par>
                  <p:par>
                    <p:cTn id="92" fill="hold">
                      <p:stCondLst>
                        <p:cond delay="indefinite"/>
                      </p:stCondLst>
                      <p:childTnLst>
                        <p:par>
                          <p:cTn id="93" fill="hold">
                            <p:stCondLst>
                              <p:cond delay="0"/>
                            </p:stCondLst>
                            <p:childTnLst>
                              <p:par>
                                <p:cTn id="94" presetID="29" presetClass="entr" presetSubtype="0" fill="hold" grpId="0" nodeType="clickEffect">
                                  <p:stCondLst>
                                    <p:cond delay="0"/>
                                  </p:stCondLst>
                                  <p:childTnLst>
                                    <p:set>
                                      <p:cBhvr>
                                        <p:cTn id="95" dur="1" fill="hold">
                                          <p:stCondLst>
                                            <p:cond delay="0"/>
                                          </p:stCondLst>
                                        </p:cTn>
                                        <p:tgtEl>
                                          <p:spTgt spid="3">
                                            <p:txEl>
                                              <p:pRg st="8" end="8"/>
                                            </p:txEl>
                                          </p:spTgt>
                                        </p:tgtEl>
                                        <p:attrNameLst>
                                          <p:attrName>style.visibility</p:attrName>
                                        </p:attrNameLst>
                                      </p:cBhvr>
                                      <p:to>
                                        <p:strVal val="visible"/>
                                      </p:to>
                                    </p:set>
                                    <p:anim calcmode="lin" valueType="num">
                                      <p:cBhvr>
                                        <p:cTn id="96" dur="500" fill="hold"/>
                                        <p:tgtEl>
                                          <p:spTgt spid="3">
                                            <p:txEl>
                                              <p:pRg st="8" end="8"/>
                                            </p:txEl>
                                          </p:spTgt>
                                        </p:tgtEl>
                                        <p:attrNameLst>
                                          <p:attrName>ppt_x</p:attrName>
                                        </p:attrNameLst>
                                      </p:cBhvr>
                                      <p:tavLst>
                                        <p:tav tm="0">
                                          <p:val>
                                            <p:strVal val="#ppt_x-.2"/>
                                          </p:val>
                                        </p:tav>
                                        <p:tav tm="100000">
                                          <p:val>
                                            <p:strVal val="#ppt_x"/>
                                          </p:val>
                                        </p:tav>
                                      </p:tavLst>
                                    </p:anim>
                                    <p:anim calcmode="lin" valueType="num">
                                      <p:cBhvr>
                                        <p:cTn id="97" dur="500" fill="hold"/>
                                        <p:tgtEl>
                                          <p:spTgt spid="3">
                                            <p:txEl>
                                              <p:pRg st="8" end="8"/>
                                            </p:txEl>
                                          </p:spTgt>
                                        </p:tgtEl>
                                        <p:attrNameLst>
                                          <p:attrName>ppt_y</p:attrName>
                                        </p:attrNameLst>
                                      </p:cBhvr>
                                      <p:tavLst>
                                        <p:tav tm="0">
                                          <p:val>
                                            <p:strVal val="#ppt_y"/>
                                          </p:val>
                                        </p:tav>
                                        <p:tav tm="100000">
                                          <p:val>
                                            <p:strVal val="#ppt_y"/>
                                          </p:val>
                                        </p:tav>
                                      </p:tavLst>
                                    </p:anim>
                                    <p:animEffect transition="in" filter="wipe(right)" prLst="gradientSize: 0.1">
                                      <p:cBhvr>
                                        <p:cTn id="9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4" grpId="1" animBg="1"/>
      <p:bldP spid="5" grpId="0" animBg="1"/>
      <p:bldP spid="5" grpId="1" animBg="1"/>
      <p:bldP spid="6" grpId="0" animBg="1"/>
      <p:bldP spid="6" grpId="1"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Emotional Response</a:t>
            </a:r>
            <a:endParaRPr lang="en-US" dirty="0"/>
          </a:p>
        </p:txBody>
      </p:sp>
      <p:sp>
        <p:nvSpPr>
          <p:cNvPr id="3" name="Content Placeholder 2"/>
          <p:cNvSpPr>
            <a:spLocks noGrp="1"/>
          </p:cNvSpPr>
          <p:nvPr>
            <p:ph idx="1"/>
          </p:nvPr>
        </p:nvSpPr>
        <p:spPr/>
        <p:txBody>
          <a:bodyPr/>
          <a:lstStyle/>
          <a:p>
            <a:r>
              <a:rPr lang="en-US" dirty="0" smtClean="0"/>
              <a:t>Ezra 9:3</a:t>
            </a:r>
          </a:p>
          <a:p>
            <a:pPr lvl="1"/>
            <a:r>
              <a:rPr lang="en-US" dirty="0" smtClean="0"/>
              <a:t>Ezra’s response</a:t>
            </a:r>
          </a:p>
          <a:p>
            <a:pPr lvl="1"/>
            <a:r>
              <a:rPr lang="en-US" dirty="0" smtClean="0"/>
              <a:t>Not a show</a:t>
            </a:r>
          </a:p>
          <a:p>
            <a:r>
              <a:rPr lang="en-US" dirty="0" smtClean="0"/>
              <a:t>Similar to other biblical situations</a:t>
            </a:r>
          </a:p>
          <a:p>
            <a:pPr lvl="1"/>
            <a:r>
              <a:rPr lang="en-US" dirty="0" smtClean="0"/>
              <a:t>Jonah 3:1-10</a:t>
            </a:r>
          </a:p>
          <a:p>
            <a:r>
              <a:rPr lang="en-US" dirty="0" smtClean="0"/>
              <a:t>Ezra’s further response</a:t>
            </a:r>
          </a:p>
          <a:p>
            <a:pPr lvl="1"/>
            <a:r>
              <a:rPr lang="en-US" dirty="0" smtClean="0"/>
              <a:t>Ezra 9:5-6</a:t>
            </a:r>
          </a:p>
          <a:p>
            <a:pPr lvl="1"/>
            <a:r>
              <a:rPr lang="en-US" dirty="0" smtClean="0"/>
              <a:t>Fasting</a:t>
            </a:r>
          </a:p>
          <a:p>
            <a:pPr lvl="1"/>
            <a:r>
              <a:rPr lang="en-US" dirty="0" smtClean="0"/>
              <a:t>Ashamed and humiliated</a:t>
            </a:r>
          </a:p>
          <a:p>
            <a:pPr lvl="2"/>
            <a:r>
              <a:rPr lang="en-US" dirty="0" smtClean="0"/>
              <a:t>Sign of a well trained conscience!</a:t>
            </a:r>
            <a:endParaRPr lang="en-US" dirty="0"/>
          </a:p>
        </p:txBody>
      </p:sp>
      <p:sp>
        <p:nvSpPr>
          <p:cNvPr id="4" name="Rectangle 3"/>
          <p:cNvSpPr/>
          <p:nvPr/>
        </p:nvSpPr>
        <p:spPr>
          <a:xfrm>
            <a:off x="457200" y="1447800"/>
            <a:ext cx="8229600" cy="5181600"/>
          </a:xfrm>
          <a:prstGeom prst="rect">
            <a:avLst/>
          </a:prstGeom>
          <a:solidFill>
            <a:srgbClr val="99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i="1" dirty="0" smtClean="0"/>
              <a:t>Hebrews 5:14</a:t>
            </a:r>
            <a:r>
              <a:rPr lang="en-US" sz="3200" dirty="0" smtClean="0"/>
              <a:t> </a:t>
            </a:r>
          </a:p>
          <a:p>
            <a:r>
              <a:rPr lang="en-US" sz="3200" dirty="0"/>
              <a:t>14 But solid food belongs to those who are of full age, </a:t>
            </a:r>
            <a:r>
              <a:rPr lang="en-US" sz="3200" i="1" dirty="0"/>
              <a:t>that is,</a:t>
            </a:r>
            <a:r>
              <a:rPr lang="en-US" sz="3200" dirty="0"/>
              <a:t> those who by reason of use have their senses exercised to discern both good and evil. </a:t>
            </a:r>
          </a:p>
        </p:txBody>
      </p:sp>
      <p:sp>
        <p:nvSpPr>
          <p:cNvPr id="5" name="Rectangle 4"/>
          <p:cNvSpPr/>
          <p:nvPr/>
        </p:nvSpPr>
        <p:spPr>
          <a:xfrm>
            <a:off x="457200" y="1447800"/>
            <a:ext cx="8229600" cy="5181600"/>
          </a:xfrm>
          <a:prstGeom prst="rect">
            <a:avLst/>
          </a:prstGeom>
          <a:solidFill>
            <a:srgbClr val="99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i="1" dirty="0" smtClean="0"/>
              <a:t>Jeremiah 6:14–15</a:t>
            </a:r>
            <a:r>
              <a:rPr lang="en-US" sz="3200" dirty="0" smtClean="0"/>
              <a:t> </a:t>
            </a:r>
          </a:p>
          <a:p>
            <a:r>
              <a:rPr lang="en-US" sz="3200" dirty="0"/>
              <a:t>14 They have also healed the hurt of My people slightly, Saying, ‘Peace, peace!’ When </a:t>
            </a:r>
            <a:r>
              <a:rPr lang="en-US" sz="3200" i="1" dirty="0"/>
              <a:t>there is</a:t>
            </a:r>
            <a:r>
              <a:rPr lang="en-US" sz="3200" dirty="0"/>
              <a:t> no peace. 15 Were they ashamed when they had committed abomination? No! They were not at all ashamed; Nor did they know how to blush. Therefore they shall fall among those who fall; At the time I punish them, They shall be cast down,” says the </a:t>
            </a:r>
            <a:r>
              <a:rPr lang="en-US" sz="3200" cap="small" dirty="0"/>
              <a:t>Lord</a:t>
            </a:r>
            <a:r>
              <a:rPr lang="en-US" sz="3200" dirty="0"/>
              <a:t>. </a:t>
            </a:r>
          </a:p>
        </p:txBody>
      </p:sp>
      <p:sp>
        <p:nvSpPr>
          <p:cNvPr id="6" name="Rectangle 5"/>
          <p:cNvSpPr/>
          <p:nvPr/>
        </p:nvSpPr>
        <p:spPr>
          <a:xfrm>
            <a:off x="457200" y="1447800"/>
            <a:ext cx="8229600" cy="5181600"/>
          </a:xfrm>
          <a:prstGeom prst="rect">
            <a:avLst/>
          </a:prstGeom>
          <a:solidFill>
            <a:srgbClr val="99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i="1" dirty="0" smtClean="0"/>
              <a:t>1 Timothy 4:1–3</a:t>
            </a:r>
            <a:r>
              <a:rPr lang="en-US" sz="3200" dirty="0" smtClean="0"/>
              <a:t> </a:t>
            </a:r>
          </a:p>
          <a:p>
            <a:r>
              <a:rPr lang="en-US" sz="3200" dirty="0"/>
              <a:t>1 Now the Spirit expressly says that in latter times some will depart from the faith, giving heed to deceiving spirits and doctrines of demons, 2 speaking lies in hypocrisy, having their own conscience seared with a hot iron, 3 forbidding to marry, </a:t>
            </a:r>
            <a:r>
              <a:rPr lang="en-US" sz="3200" i="1" dirty="0"/>
              <a:t>and commanding</a:t>
            </a:r>
            <a:r>
              <a:rPr lang="en-US" sz="3200" dirty="0"/>
              <a:t> to abstain from foods which God created to be received with thanksgiving by those who believe and know the truth. </a:t>
            </a:r>
          </a:p>
        </p:txBody>
      </p:sp>
      <p:sp>
        <p:nvSpPr>
          <p:cNvPr id="7" name="Rectangle 6"/>
          <p:cNvSpPr/>
          <p:nvPr/>
        </p:nvSpPr>
        <p:spPr>
          <a:xfrm>
            <a:off x="457200" y="1447800"/>
            <a:ext cx="8229600" cy="5181600"/>
          </a:xfrm>
          <a:prstGeom prst="rect">
            <a:avLst/>
          </a:prstGeom>
          <a:solidFill>
            <a:srgbClr val="99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i="1" dirty="0" smtClean="0"/>
              <a:t>Titus 1:15</a:t>
            </a:r>
            <a:r>
              <a:rPr lang="en-US" sz="3200" dirty="0" smtClean="0"/>
              <a:t> </a:t>
            </a:r>
          </a:p>
          <a:p>
            <a:r>
              <a:rPr lang="en-US" sz="3200" dirty="0"/>
              <a:t>15 To the pure all things are pure, but to those who are defiled and unbelieving nothing is pure; but even their mind and conscience are defiled.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5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5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6" dur="5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43" dur="5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50" dur="5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9"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ppt_x</p:attrName>
                                        </p:attrNameLst>
                                      </p:cBhvr>
                                      <p:tavLst>
                                        <p:tav tm="0">
                                          <p:val>
                                            <p:strVal val="#ppt_x-.2"/>
                                          </p:val>
                                        </p:tav>
                                        <p:tav tm="100000">
                                          <p:val>
                                            <p:strVal val="#ppt_x"/>
                                          </p:val>
                                        </p:tav>
                                      </p:tavLst>
                                    </p:anim>
                                    <p:anim calcmode="lin" valueType="num">
                                      <p:cBhvr>
                                        <p:cTn id="57" dur="500" fill="hold"/>
                                        <p:tgtEl>
                                          <p:spTgt spid="3">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58" dur="5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9"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500" fill="hold"/>
                                        <p:tgtEl>
                                          <p:spTgt spid="3">
                                            <p:txEl>
                                              <p:pRg st="8" end="8"/>
                                            </p:txEl>
                                          </p:spTgt>
                                        </p:tgtEl>
                                        <p:attrNameLst>
                                          <p:attrName>ppt_x</p:attrName>
                                        </p:attrNameLst>
                                      </p:cBhvr>
                                      <p:tavLst>
                                        <p:tav tm="0">
                                          <p:val>
                                            <p:strVal val="#ppt_x-.2"/>
                                          </p:val>
                                        </p:tav>
                                        <p:tav tm="100000">
                                          <p:val>
                                            <p:strVal val="#ppt_x"/>
                                          </p:val>
                                        </p:tav>
                                      </p:tavLst>
                                    </p:anim>
                                    <p:anim calcmode="lin" valueType="num">
                                      <p:cBhvr>
                                        <p:cTn id="64" dur="500" fill="hold"/>
                                        <p:tgtEl>
                                          <p:spTgt spid="3">
                                            <p:txEl>
                                              <p:pRg st="8" end="8"/>
                                            </p:txEl>
                                          </p:spTgt>
                                        </p:tgtEl>
                                        <p:attrNameLst>
                                          <p:attrName>ppt_y</p:attrName>
                                        </p:attrNameLst>
                                      </p:cBhvr>
                                      <p:tavLst>
                                        <p:tav tm="0">
                                          <p:val>
                                            <p:strVal val="#ppt_y"/>
                                          </p:val>
                                        </p:tav>
                                        <p:tav tm="100000">
                                          <p:val>
                                            <p:strVal val="#ppt_y"/>
                                          </p:val>
                                        </p:tav>
                                      </p:tavLst>
                                    </p:anim>
                                    <p:animEffect transition="in" filter="wipe(right)" prLst="gradientSize: 0.1">
                                      <p:cBhvr>
                                        <p:cTn id="65" dur="500"/>
                                        <p:tgtEl>
                                          <p:spTgt spid="3">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29"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 calcmode="lin" valueType="num">
                                      <p:cBhvr>
                                        <p:cTn id="70" dur="500" fill="hold"/>
                                        <p:tgtEl>
                                          <p:spTgt spid="3">
                                            <p:txEl>
                                              <p:pRg st="9" end="9"/>
                                            </p:txEl>
                                          </p:spTgt>
                                        </p:tgtEl>
                                        <p:attrNameLst>
                                          <p:attrName>ppt_x</p:attrName>
                                        </p:attrNameLst>
                                      </p:cBhvr>
                                      <p:tavLst>
                                        <p:tav tm="0">
                                          <p:val>
                                            <p:strVal val="#ppt_x-.2"/>
                                          </p:val>
                                        </p:tav>
                                        <p:tav tm="100000">
                                          <p:val>
                                            <p:strVal val="#ppt_x"/>
                                          </p:val>
                                        </p:tav>
                                      </p:tavLst>
                                    </p:anim>
                                    <p:anim calcmode="lin" valueType="num">
                                      <p:cBhvr>
                                        <p:cTn id="71" dur="500" fill="hold"/>
                                        <p:tgtEl>
                                          <p:spTgt spid="3">
                                            <p:txEl>
                                              <p:pRg st="9" end="9"/>
                                            </p:txEl>
                                          </p:spTgt>
                                        </p:tgtEl>
                                        <p:attrNameLst>
                                          <p:attrName>ppt_y</p:attrName>
                                        </p:attrNameLst>
                                      </p:cBhvr>
                                      <p:tavLst>
                                        <p:tav tm="0">
                                          <p:val>
                                            <p:strVal val="#ppt_y"/>
                                          </p:val>
                                        </p:tav>
                                        <p:tav tm="100000">
                                          <p:val>
                                            <p:strVal val="#ppt_y"/>
                                          </p:val>
                                        </p:tav>
                                      </p:tavLst>
                                    </p:anim>
                                    <p:animEffect transition="in" filter="wipe(right)" prLst="gradientSize: 0.1">
                                      <p:cBhvr>
                                        <p:cTn id="72" dur="500"/>
                                        <p:tgtEl>
                                          <p:spTgt spid="3">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0" fill="hold" grpId="0" nodeType="clickEffect">
                                  <p:stCondLst>
                                    <p:cond delay="0"/>
                                  </p:stCondLst>
                                  <p:childTnLst>
                                    <p:set>
                                      <p:cBhvr>
                                        <p:cTn id="76" dur="1" fill="hold">
                                          <p:stCondLst>
                                            <p:cond delay="0"/>
                                          </p:stCondLst>
                                        </p:cTn>
                                        <p:tgtEl>
                                          <p:spTgt spid="4"/>
                                        </p:tgtEl>
                                        <p:attrNameLst>
                                          <p:attrName>style.visibility</p:attrName>
                                        </p:attrNameLst>
                                      </p:cBhvr>
                                      <p:to>
                                        <p:strVal val="visible"/>
                                      </p:to>
                                    </p:set>
                                    <p:anim calcmode="lin" valueType="num">
                                      <p:cBhvr>
                                        <p:cTn id="77" dur="500" fill="hold"/>
                                        <p:tgtEl>
                                          <p:spTgt spid="4"/>
                                        </p:tgtEl>
                                        <p:attrNameLst>
                                          <p:attrName>ppt_w</p:attrName>
                                        </p:attrNameLst>
                                      </p:cBhvr>
                                      <p:tavLst>
                                        <p:tav tm="0">
                                          <p:val>
                                            <p:fltVal val="0"/>
                                          </p:val>
                                        </p:tav>
                                        <p:tav tm="100000">
                                          <p:val>
                                            <p:strVal val="#ppt_w"/>
                                          </p:val>
                                        </p:tav>
                                      </p:tavLst>
                                    </p:anim>
                                    <p:anim calcmode="lin" valueType="num">
                                      <p:cBhvr>
                                        <p:cTn id="78" dur="500" fill="hold"/>
                                        <p:tgtEl>
                                          <p:spTgt spid="4"/>
                                        </p:tgtEl>
                                        <p:attrNameLst>
                                          <p:attrName>ppt_h</p:attrName>
                                        </p:attrNameLst>
                                      </p:cBhvr>
                                      <p:tavLst>
                                        <p:tav tm="0">
                                          <p:val>
                                            <p:fltVal val="0"/>
                                          </p:val>
                                        </p:tav>
                                        <p:tav tm="100000">
                                          <p:val>
                                            <p:strVal val="#ppt_h"/>
                                          </p:val>
                                        </p:tav>
                                      </p:tavLst>
                                    </p:anim>
                                    <p:animEffect transition="in" filter="fade">
                                      <p:cBhvr>
                                        <p:cTn id="79" dur="500"/>
                                        <p:tgtEl>
                                          <p:spTgt spid="4"/>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0" fill="hold" grpId="0" nodeType="clickEffect">
                                  <p:stCondLst>
                                    <p:cond delay="0"/>
                                  </p:stCondLst>
                                  <p:childTnLst>
                                    <p:set>
                                      <p:cBhvr>
                                        <p:cTn id="83" dur="1" fill="hold">
                                          <p:stCondLst>
                                            <p:cond delay="0"/>
                                          </p:stCondLst>
                                        </p:cTn>
                                        <p:tgtEl>
                                          <p:spTgt spid="5"/>
                                        </p:tgtEl>
                                        <p:attrNameLst>
                                          <p:attrName>style.visibility</p:attrName>
                                        </p:attrNameLst>
                                      </p:cBhvr>
                                      <p:to>
                                        <p:strVal val="visible"/>
                                      </p:to>
                                    </p:set>
                                    <p:anim calcmode="lin" valueType="num">
                                      <p:cBhvr>
                                        <p:cTn id="84" dur="500" fill="hold"/>
                                        <p:tgtEl>
                                          <p:spTgt spid="5"/>
                                        </p:tgtEl>
                                        <p:attrNameLst>
                                          <p:attrName>ppt_w</p:attrName>
                                        </p:attrNameLst>
                                      </p:cBhvr>
                                      <p:tavLst>
                                        <p:tav tm="0">
                                          <p:val>
                                            <p:fltVal val="0"/>
                                          </p:val>
                                        </p:tav>
                                        <p:tav tm="100000">
                                          <p:val>
                                            <p:strVal val="#ppt_w"/>
                                          </p:val>
                                        </p:tav>
                                      </p:tavLst>
                                    </p:anim>
                                    <p:anim calcmode="lin" valueType="num">
                                      <p:cBhvr>
                                        <p:cTn id="85" dur="500" fill="hold"/>
                                        <p:tgtEl>
                                          <p:spTgt spid="5"/>
                                        </p:tgtEl>
                                        <p:attrNameLst>
                                          <p:attrName>ppt_h</p:attrName>
                                        </p:attrNameLst>
                                      </p:cBhvr>
                                      <p:tavLst>
                                        <p:tav tm="0">
                                          <p:val>
                                            <p:fltVal val="0"/>
                                          </p:val>
                                        </p:tav>
                                        <p:tav tm="100000">
                                          <p:val>
                                            <p:strVal val="#ppt_h"/>
                                          </p:val>
                                        </p:tav>
                                      </p:tavLst>
                                    </p:anim>
                                    <p:animEffect transition="in" filter="fade">
                                      <p:cBhvr>
                                        <p:cTn id="86" dur="500"/>
                                        <p:tgtEl>
                                          <p:spTgt spid="5"/>
                                        </p:tgtEl>
                                      </p:cBhvr>
                                    </p:animEffect>
                                  </p:childTnLst>
                                </p:cTn>
                              </p:par>
                              <p:par>
                                <p:cTn id="87" presetID="2" presetClass="exit" presetSubtype="4" fill="hold" grpId="1" nodeType="withEffect">
                                  <p:stCondLst>
                                    <p:cond delay="0"/>
                                  </p:stCondLst>
                                  <p:childTnLst>
                                    <p:anim calcmode="lin" valueType="num">
                                      <p:cBhvr additive="base">
                                        <p:cTn id="88" dur="500"/>
                                        <p:tgtEl>
                                          <p:spTgt spid="4"/>
                                        </p:tgtEl>
                                        <p:attrNameLst>
                                          <p:attrName>ppt_x</p:attrName>
                                        </p:attrNameLst>
                                      </p:cBhvr>
                                      <p:tavLst>
                                        <p:tav tm="0">
                                          <p:val>
                                            <p:strVal val="ppt_x"/>
                                          </p:val>
                                        </p:tav>
                                        <p:tav tm="100000">
                                          <p:val>
                                            <p:strVal val="ppt_x"/>
                                          </p:val>
                                        </p:tav>
                                      </p:tavLst>
                                    </p:anim>
                                    <p:anim calcmode="lin" valueType="num">
                                      <p:cBhvr additive="base">
                                        <p:cTn id="89" dur="500"/>
                                        <p:tgtEl>
                                          <p:spTgt spid="4"/>
                                        </p:tgtEl>
                                        <p:attrNameLst>
                                          <p:attrName>ppt_y</p:attrName>
                                        </p:attrNameLst>
                                      </p:cBhvr>
                                      <p:tavLst>
                                        <p:tav tm="0">
                                          <p:val>
                                            <p:strVal val="ppt_y"/>
                                          </p:val>
                                        </p:tav>
                                        <p:tav tm="100000">
                                          <p:val>
                                            <p:strVal val="1+ppt_h/2"/>
                                          </p:val>
                                        </p:tav>
                                      </p:tavLst>
                                    </p:anim>
                                    <p:set>
                                      <p:cBhvr>
                                        <p:cTn id="90" dur="1" fill="hold">
                                          <p:stCondLst>
                                            <p:cond delay="499"/>
                                          </p:stCondLst>
                                        </p:cTn>
                                        <p:tgtEl>
                                          <p:spTgt spid="4"/>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53" presetClass="entr" presetSubtype="0" fill="hold" grpId="0" nodeType="clickEffect">
                                  <p:stCondLst>
                                    <p:cond delay="0"/>
                                  </p:stCondLst>
                                  <p:childTnLst>
                                    <p:set>
                                      <p:cBhvr>
                                        <p:cTn id="94" dur="1" fill="hold">
                                          <p:stCondLst>
                                            <p:cond delay="0"/>
                                          </p:stCondLst>
                                        </p:cTn>
                                        <p:tgtEl>
                                          <p:spTgt spid="6"/>
                                        </p:tgtEl>
                                        <p:attrNameLst>
                                          <p:attrName>style.visibility</p:attrName>
                                        </p:attrNameLst>
                                      </p:cBhvr>
                                      <p:to>
                                        <p:strVal val="visible"/>
                                      </p:to>
                                    </p:set>
                                    <p:anim calcmode="lin" valueType="num">
                                      <p:cBhvr>
                                        <p:cTn id="95" dur="500" fill="hold"/>
                                        <p:tgtEl>
                                          <p:spTgt spid="6"/>
                                        </p:tgtEl>
                                        <p:attrNameLst>
                                          <p:attrName>ppt_w</p:attrName>
                                        </p:attrNameLst>
                                      </p:cBhvr>
                                      <p:tavLst>
                                        <p:tav tm="0">
                                          <p:val>
                                            <p:fltVal val="0"/>
                                          </p:val>
                                        </p:tav>
                                        <p:tav tm="100000">
                                          <p:val>
                                            <p:strVal val="#ppt_w"/>
                                          </p:val>
                                        </p:tav>
                                      </p:tavLst>
                                    </p:anim>
                                    <p:anim calcmode="lin" valueType="num">
                                      <p:cBhvr>
                                        <p:cTn id="96" dur="500" fill="hold"/>
                                        <p:tgtEl>
                                          <p:spTgt spid="6"/>
                                        </p:tgtEl>
                                        <p:attrNameLst>
                                          <p:attrName>ppt_h</p:attrName>
                                        </p:attrNameLst>
                                      </p:cBhvr>
                                      <p:tavLst>
                                        <p:tav tm="0">
                                          <p:val>
                                            <p:fltVal val="0"/>
                                          </p:val>
                                        </p:tav>
                                        <p:tav tm="100000">
                                          <p:val>
                                            <p:strVal val="#ppt_h"/>
                                          </p:val>
                                        </p:tav>
                                      </p:tavLst>
                                    </p:anim>
                                    <p:animEffect transition="in" filter="fade">
                                      <p:cBhvr>
                                        <p:cTn id="97" dur="500"/>
                                        <p:tgtEl>
                                          <p:spTgt spid="6"/>
                                        </p:tgtEl>
                                      </p:cBhvr>
                                    </p:animEffect>
                                  </p:childTnLst>
                                </p:cTn>
                              </p:par>
                              <p:par>
                                <p:cTn id="98" presetID="2" presetClass="exit" presetSubtype="4" fill="hold" grpId="1" nodeType="withEffect">
                                  <p:stCondLst>
                                    <p:cond delay="0"/>
                                  </p:stCondLst>
                                  <p:childTnLst>
                                    <p:anim calcmode="lin" valueType="num">
                                      <p:cBhvr additive="base">
                                        <p:cTn id="99" dur="500"/>
                                        <p:tgtEl>
                                          <p:spTgt spid="5"/>
                                        </p:tgtEl>
                                        <p:attrNameLst>
                                          <p:attrName>ppt_x</p:attrName>
                                        </p:attrNameLst>
                                      </p:cBhvr>
                                      <p:tavLst>
                                        <p:tav tm="0">
                                          <p:val>
                                            <p:strVal val="ppt_x"/>
                                          </p:val>
                                        </p:tav>
                                        <p:tav tm="100000">
                                          <p:val>
                                            <p:strVal val="ppt_x"/>
                                          </p:val>
                                        </p:tav>
                                      </p:tavLst>
                                    </p:anim>
                                    <p:anim calcmode="lin" valueType="num">
                                      <p:cBhvr additive="base">
                                        <p:cTn id="100" dur="500"/>
                                        <p:tgtEl>
                                          <p:spTgt spid="5"/>
                                        </p:tgtEl>
                                        <p:attrNameLst>
                                          <p:attrName>ppt_y</p:attrName>
                                        </p:attrNameLst>
                                      </p:cBhvr>
                                      <p:tavLst>
                                        <p:tav tm="0">
                                          <p:val>
                                            <p:strVal val="ppt_y"/>
                                          </p:val>
                                        </p:tav>
                                        <p:tav tm="100000">
                                          <p:val>
                                            <p:strVal val="1+ppt_h/2"/>
                                          </p:val>
                                        </p:tav>
                                      </p:tavLst>
                                    </p:anim>
                                    <p:set>
                                      <p:cBhvr>
                                        <p:cTn id="101" dur="1" fill="hold">
                                          <p:stCondLst>
                                            <p:cond delay="499"/>
                                          </p:stCondLst>
                                        </p:cTn>
                                        <p:tgtEl>
                                          <p:spTgt spid="5"/>
                                        </p:tgtEl>
                                        <p:attrNameLst>
                                          <p:attrName>style.visibility</p:attrName>
                                        </p:attrNameLst>
                                      </p:cBhvr>
                                      <p:to>
                                        <p:strVal val="hidden"/>
                                      </p:to>
                                    </p:set>
                                  </p:childTnLst>
                                </p:cTn>
                              </p:par>
                            </p:childTnLst>
                          </p:cTn>
                        </p:par>
                      </p:childTnLst>
                    </p:cTn>
                  </p:par>
                  <p:par>
                    <p:cTn id="102" fill="hold">
                      <p:stCondLst>
                        <p:cond delay="indefinite"/>
                      </p:stCondLst>
                      <p:childTnLst>
                        <p:par>
                          <p:cTn id="103" fill="hold">
                            <p:stCondLst>
                              <p:cond delay="0"/>
                            </p:stCondLst>
                            <p:childTnLst>
                              <p:par>
                                <p:cTn id="104" presetID="53" presetClass="entr" presetSubtype="0" fill="hold" grpId="0" nodeType="clickEffect">
                                  <p:stCondLst>
                                    <p:cond delay="0"/>
                                  </p:stCondLst>
                                  <p:childTnLst>
                                    <p:set>
                                      <p:cBhvr>
                                        <p:cTn id="105" dur="1" fill="hold">
                                          <p:stCondLst>
                                            <p:cond delay="0"/>
                                          </p:stCondLst>
                                        </p:cTn>
                                        <p:tgtEl>
                                          <p:spTgt spid="7"/>
                                        </p:tgtEl>
                                        <p:attrNameLst>
                                          <p:attrName>style.visibility</p:attrName>
                                        </p:attrNameLst>
                                      </p:cBhvr>
                                      <p:to>
                                        <p:strVal val="visible"/>
                                      </p:to>
                                    </p:set>
                                    <p:anim calcmode="lin" valueType="num">
                                      <p:cBhvr>
                                        <p:cTn id="106" dur="500" fill="hold"/>
                                        <p:tgtEl>
                                          <p:spTgt spid="7"/>
                                        </p:tgtEl>
                                        <p:attrNameLst>
                                          <p:attrName>ppt_w</p:attrName>
                                        </p:attrNameLst>
                                      </p:cBhvr>
                                      <p:tavLst>
                                        <p:tav tm="0">
                                          <p:val>
                                            <p:fltVal val="0"/>
                                          </p:val>
                                        </p:tav>
                                        <p:tav tm="100000">
                                          <p:val>
                                            <p:strVal val="#ppt_w"/>
                                          </p:val>
                                        </p:tav>
                                      </p:tavLst>
                                    </p:anim>
                                    <p:anim calcmode="lin" valueType="num">
                                      <p:cBhvr>
                                        <p:cTn id="107" dur="500" fill="hold"/>
                                        <p:tgtEl>
                                          <p:spTgt spid="7"/>
                                        </p:tgtEl>
                                        <p:attrNameLst>
                                          <p:attrName>ppt_h</p:attrName>
                                        </p:attrNameLst>
                                      </p:cBhvr>
                                      <p:tavLst>
                                        <p:tav tm="0">
                                          <p:val>
                                            <p:fltVal val="0"/>
                                          </p:val>
                                        </p:tav>
                                        <p:tav tm="100000">
                                          <p:val>
                                            <p:strVal val="#ppt_h"/>
                                          </p:val>
                                        </p:tav>
                                      </p:tavLst>
                                    </p:anim>
                                    <p:animEffect transition="in" filter="fade">
                                      <p:cBhvr>
                                        <p:cTn id="108" dur="500"/>
                                        <p:tgtEl>
                                          <p:spTgt spid="7"/>
                                        </p:tgtEl>
                                      </p:cBhvr>
                                    </p:animEffect>
                                  </p:childTnLst>
                                </p:cTn>
                              </p:par>
                              <p:par>
                                <p:cTn id="109" presetID="2" presetClass="exit" presetSubtype="4" fill="hold" grpId="1" nodeType="withEffect">
                                  <p:stCondLst>
                                    <p:cond delay="0"/>
                                  </p:stCondLst>
                                  <p:childTnLst>
                                    <p:anim calcmode="lin" valueType="num">
                                      <p:cBhvr additive="base">
                                        <p:cTn id="110" dur="500"/>
                                        <p:tgtEl>
                                          <p:spTgt spid="6"/>
                                        </p:tgtEl>
                                        <p:attrNameLst>
                                          <p:attrName>ppt_x</p:attrName>
                                        </p:attrNameLst>
                                      </p:cBhvr>
                                      <p:tavLst>
                                        <p:tav tm="0">
                                          <p:val>
                                            <p:strVal val="ppt_x"/>
                                          </p:val>
                                        </p:tav>
                                        <p:tav tm="100000">
                                          <p:val>
                                            <p:strVal val="ppt_x"/>
                                          </p:val>
                                        </p:tav>
                                      </p:tavLst>
                                    </p:anim>
                                    <p:anim calcmode="lin" valueType="num">
                                      <p:cBhvr additive="base">
                                        <p:cTn id="111" dur="500"/>
                                        <p:tgtEl>
                                          <p:spTgt spid="6"/>
                                        </p:tgtEl>
                                        <p:attrNameLst>
                                          <p:attrName>ppt_y</p:attrName>
                                        </p:attrNameLst>
                                      </p:cBhvr>
                                      <p:tavLst>
                                        <p:tav tm="0">
                                          <p:val>
                                            <p:strVal val="ppt_y"/>
                                          </p:val>
                                        </p:tav>
                                        <p:tav tm="100000">
                                          <p:val>
                                            <p:strVal val="1+ppt_h/2"/>
                                          </p:val>
                                        </p:tav>
                                      </p:tavLst>
                                    </p:anim>
                                    <p:set>
                                      <p:cBhvr>
                                        <p:cTn id="112"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4" grpId="1" animBg="1"/>
      <p:bldP spid="5" grpId="0" animBg="1"/>
      <p:bldP spid="5" grpId="1" animBg="1"/>
      <p:bldP spid="6" grpId="0" animBg="1"/>
      <p:bldP spid="6" grpId="1"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Confess Sin</a:t>
            </a:r>
            <a:endParaRPr lang="en-US" dirty="0"/>
          </a:p>
        </p:txBody>
      </p:sp>
      <p:sp>
        <p:nvSpPr>
          <p:cNvPr id="3" name="Content Placeholder 2"/>
          <p:cNvSpPr>
            <a:spLocks noGrp="1"/>
          </p:cNvSpPr>
          <p:nvPr>
            <p:ph idx="1"/>
          </p:nvPr>
        </p:nvSpPr>
        <p:spPr/>
        <p:txBody>
          <a:bodyPr/>
          <a:lstStyle/>
          <a:p>
            <a:r>
              <a:rPr lang="en-US" dirty="0" smtClean="0"/>
              <a:t>Ezra 9:5-15</a:t>
            </a:r>
          </a:p>
          <a:p>
            <a:pPr lvl="1"/>
            <a:r>
              <a:rPr lang="en-US" dirty="0" smtClean="0"/>
              <a:t>Acknowledged the authority of God’s Law</a:t>
            </a:r>
          </a:p>
          <a:p>
            <a:pPr lvl="1"/>
            <a:r>
              <a:rPr lang="en-US" dirty="0" smtClean="0"/>
              <a:t>Understood the seriousness of the situation</a:t>
            </a:r>
          </a:p>
          <a:p>
            <a:pPr lvl="1"/>
            <a:r>
              <a:rPr lang="en-US" dirty="0" smtClean="0"/>
              <a:t>The long extent of the sin</a:t>
            </a:r>
          </a:p>
          <a:p>
            <a:r>
              <a:rPr lang="en-US" dirty="0" smtClean="0"/>
              <a:t>Expectation of confession today</a:t>
            </a:r>
          </a:p>
          <a:p>
            <a:pPr lvl="1">
              <a:buNone/>
            </a:pPr>
            <a:endParaRPr lang="en-US" dirty="0"/>
          </a:p>
        </p:txBody>
      </p:sp>
      <p:sp>
        <p:nvSpPr>
          <p:cNvPr id="4" name="Rectangle 3"/>
          <p:cNvSpPr/>
          <p:nvPr/>
        </p:nvSpPr>
        <p:spPr>
          <a:xfrm>
            <a:off x="381000" y="1295400"/>
            <a:ext cx="8229600" cy="5181600"/>
          </a:xfrm>
          <a:prstGeom prst="rect">
            <a:avLst/>
          </a:prstGeom>
          <a:solidFill>
            <a:srgbClr val="99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i="1" dirty="0" smtClean="0"/>
              <a:t>1 John 1:8–10</a:t>
            </a:r>
            <a:r>
              <a:rPr lang="en-US" sz="3200" dirty="0" smtClean="0"/>
              <a:t> </a:t>
            </a:r>
          </a:p>
          <a:p>
            <a:r>
              <a:rPr lang="en-US" sz="3200" dirty="0"/>
              <a:t>8 If we say that we have no sin, we deceive ourselves, and the truth is not in us. 9 If we confess our sins, He is faithful and just to forgive us </a:t>
            </a:r>
            <a:r>
              <a:rPr lang="en-US" sz="3200" i="1" dirty="0"/>
              <a:t>our</a:t>
            </a:r>
            <a:r>
              <a:rPr lang="en-US" sz="3200" dirty="0"/>
              <a:t> sins and to cleanse us from all unrighteousness. 10 If we say that we have not sinned, we make Him a liar, and His word is not in us. </a:t>
            </a:r>
          </a:p>
        </p:txBody>
      </p:sp>
      <p:sp>
        <p:nvSpPr>
          <p:cNvPr id="5" name="Rectangle 4"/>
          <p:cNvSpPr/>
          <p:nvPr/>
        </p:nvSpPr>
        <p:spPr>
          <a:xfrm>
            <a:off x="381000" y="1295400"/>
            <a:ext cx="8229600" cy="5181600"/>
          </a:xfrm>
          <a:prstGeom prst="rect">
            <a:avLst/>
          </a:prstGeom>
          <a:solidFill>
            <a:srgbClr val="99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i="1" dirty="0" smtClean="0"/>
              <a:t>Psalm 38:4</a:t>
            </a:r>
            <a:r>
              <a:rPr lang="en-US" sz="3200" dirty="0" smtClean="0"/>
              <a:t> </a:t>
            </a:r>
          </a:p>
          <a:p>
            <a:r>
              <a:rPr lang="en-US" sz="3200" dirty="0" smtClean="0"/>
              <a:t>4 For my iniquities have gone over my head; Like a heavy burden they are too heavy for me.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5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500" fill="hold"/>
                                        <p:tgtEl>
                                          <p:spTgt spid="5"/>
                                        </p:tgtEl>
                                        <p:attrNameLst>
                                          <p:attrName>ppt_w</p:attrName>
                                        </p:attrNameLst>
                                      </p:cBhvr>
                                      <p:tavLst>
                                        <p:tav tm="0">
                                          <p:val>
                                            <p:fltVal val="0"/>
                                          </p:val>
                                        </p:tav>
                                        <p:tav tm="100000">
                                          <p:val>
                                            <p:strVal val="#ppt_w"/>
                                          </p:val>
                                        </p:tav>
                                      </p:tavLst>
                                    </p:anim>
                                    <p:anim calcmode="lin" valueType="num">
                                      <p:cBhvr>
                                        <p:cTn id="29" dur="500" fill="hold"/>
                                        <p:tgtEl>
                                          <p:spTgt spid="5"/>
                                        </p:tgtEl>
                                        <p:attrNameLst>
                                          <p:attrName>ppt_h</p:attrName>
                                        </p:attrNameLst>
                                      </p:cBhvr>
                                      <p:tavLst>
                                        <p:tav tm="0">
                                          <p:val>
                                            <p:fltVal val="0"/>
                                          </p:val>
                                        </p:tav>
                                        <p:tav tm="100000">
                                          <p:val>
                                            <p:strVal val="#ppt_h"/>
                                          </p:val>
                                        </p:tav>
                                      </p:tavLst>
                                    </p:anim>
                                    <p:animEffect transition="in" filter="fade">
                                      <p:cBhvr>
                                        <p:cTn id="30" dur="5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6" dur="5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7" dur="500"/>
                                        <p:tgtEl>
                                          <p:spTgt spid="3">
                                            <p:txEl>
                                              <p:pRg st="3" end="3"/>
                                            </p:txEl>
                                          </p:spTgt>
                                        </p:tgtEl>
                                      </p:cBhvr>
                                    </p:animEffect>
                                  </p:childTnLst>
                                </p:cTn>
                              </p:par>
                              <p:par>
                                <p:cTn id="38" presetID="2" presetClass="exit" presetSubtype="4" fill="hold" grpId="1" nodeType="withEffect">
                                  <p:stCondLst>
                                    <p:cond delay="0"/>
                                  </p:stCondLst>
                                  <p:childTnLst>
                                    <p:anim calcmode="lin" valueType="num">
                                      <p:cBhvr additive="base">
                                        <p:cTn id="39" dur="500"/>
                                        <p:tgtEl>
                                          <p:spTgt spid="5"/>
                                        </p:tgtEl>
                                        <p:attrNameLst>
                                          <p:attrName>ppt_x</p:attrName>
                                        </p:attrNameLst>
                                      </p:cBhvr>
                                      <p:tavLst>
                                        <p:tav tm="0">
                                          <p:val>
                                            <p:strVal val="ppt_x"/>
                                          </p:val>
                                        </p:tav>
                                        <p:tav tm="100000">
                                          <p:val>
                                            <p:strVal val="ppt_x"/>
                                          </p:val>
                                        </p:tav>
                                      </p:tavLst>
                                    </p:anim>
                                    <p:anim calcmode="lin" valueType="num">
                                      <p:cBhvr additive="base">
                                        <p:cTn id="40" dur="500"/>
                                        <p:tgtEl>
                                          <p:spTgt spid="5"/>
                                        </p:tgtEl>
                                        <p:attrNameLst>
                                          <p:attrName>ppt_y</p:attrName>
                                        </p:attrNameLst>
                                      </p:cBhvr>
                                      <p:tavLst>
                                        <p:tav tm="0">
                                          <p:val>
                                            <p:strVal val="ppt_y"/>
                                          </p:val>
                                        </p:tav>
                                        <p:tav tm="100000">
                                          <p:val>
                                            <p:strVal val="1+ppt_h/2"/>
                                          </p:val>
                                        </p:tav>
                                      </p:tavLst>
                                    </p:anim>
                                    <p:set>
                                      <p:cBhvr>
                                        <p:cTn id="41" dur="1" fill="hold">
                                          <p:stCondLst>
                                            <p:cond delay="499"/>
                                          </p:stCondLst>
                                        </p:cTn>
                                        <p:tgtEl>
                                          <p:spTgt spid="5"/>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29" presetClass="entr" presetSubtype="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5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47" dur="5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48" dur="500"/>
                                        <p:tgtEl>
                                          <p:spTgt spid="3">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0" fill="hold" grpId="0" nodeType="clickEffect">
                                  <p:stCondLst>
                                    <p:cond delay="0"/>
                                  </p:stCondLst>
                                  <p:childTnLst>
                                    <p:set>
                                      <p:cBhvr>
                                        <p:cTn id="52" dur="1" fill="hold">
                                          <p:stCondLst>
                                            <p:cond delay="0"/>
                                          </p:stCondLst>
                                        </p:cTn>
                                        <p:tgtEl>
                                          <p:spTgt spid="4"/>
                                        </p:tgtEl>
                                        <p:attrNameLst>
                                          <p:attrName>style.visibility</p:attrName>
                                        </p:attrNameLst>
                                      </p:cBhvr>
                                      <p:to>
                                        <p:strVal val="visible"/>
                                      </p:to>
                                    </p:set>
                                    <p:anim calcmode="lin" valueType="num">
                                      <p:cBhvr>
                                        <p:cTn id="53" dur="500" fill="hold"/>
                                        <p:tgtEl>
                                          <p:spTgt spid="4"/>
                                        </p:tgtEl>
                                        <p:attrNameLst>
                                          <p:attrName>ppt_w</p:attrName>
                                        </p:attrNameLst>
                                      </p:cBhvr>
                                      <p:tavLst>
                                        <p:tav tm="0">
                                          <p:val>
                                            <p:fltVal val="0"/>
                                          </p:val>
                                        </p:tav>
                                        <p:tav tm="100000">
                                          <p:val>
                                            <p:strVal val="#ppt_w"/>
                                          </p:val>
                                        </p:tav>
                                      </p:tavLst>
                                    </p:anim>
                                    <p:anim calcmode="lin" valueType="num">
                                      <p:cBhvr>
                                        <p:cTn id="54" dur="500" fill="hold"/>
                                        <p:tgtEl>
                                          <p:spTgt spid="4"/>
                                        </p:tgtEl>
                                        <p:attrNameLst>
                                          <p:attrName>ppt_h</p:attrName>
                                        </p:attrNameLst>
                                      </p:cBhvr>
                                      <p:tavLst>
                                        <p:tav tm="0">
                                          <p:val>
                                            <p:fltVal val="0"/>
                                          </p:val>
                                        </p:tav>
                                        <p:tav tm="100000">
                                          <p:val>
                                            <p:strVal val="#ppt_h"/>
                                          </p:val>
                                        </p:tav>
                                      </p:tavLst>
                                    </p:anim>
                                    <p:animEffect transition="in" filter="fade">
                                      <p:cBhvr>
                                        <p:cTn id="5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5"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Recognize the Need for Mercy</a:t>
            </a:r>
            <a:endParaRPr lang="en-US" dirty="0"/>
          </a:p>
        </p:txBody>
      </p:sp>
      <p:sp>
        <p:nvSpPr>
          <p:cNvPr id="3" name="Content Placeholder 2"/>
          <p:cNvSpPr>
            <a:spLocks noGrp="1"/>
          </p:cNvSpPr>
          <p:nvPr>
            <p:ph idx="1"/>
          </p:nvPr>
        </p:nvSpPr>
        <p:spPr/>
        <p:txBody>
          <a:bodyPr/>
          <a:lstStyle/>
          <a:p>
            <a:r>
              <a:rPr lang="en-US" dirty="0" smtClean="0"/>
              <a:t>Grace and mercy closely related</a:t>
            </a:r>
          </a:p>
          <a:p>
            <a:pPr lvl="1"/>
            <a:r>
              <a:rPr lang="en-US" dirty="0" smtClean="0"/>
              <a:t>Grace:  God giving us what we do not deserve</a:t>
            </a:r>
          </a:p>
          <a:p>
            <a:pPr lvl="1"/>
            <a:r>
              <a:rPr lang="en-US" dirty="0" smtClean="0"/>
              <a:t>Mercy:  God not giving us what we do deserve</a:t>
            </a:r>
          </a:p>
          <a:p>
            <a:r>
              <a:rPr lang="en-US" dirty="0" smtClean="0"/>
              <a:t>Despite God’s mercy, the people forsook His commandments</a:t>
            </a:r>
          </a:p>
          <a:p>
            <a:pPr lvl="1"/>
            <a:r>
              <a:rPr lang="en-US" dirty="0" smtClean="0"/>
              <a:t>Ezra 9:10</a:t>
            </a:r>
          </a:p>
          <a:p>
            <a:pPr lvl="1"/>
            <a:r>
              <a:rPr lang="en-US" dirty="0" smtClean="0"/>
              <a:t>Romans 6:1-4</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Recognize the Need for Mercy</a:t>
            </a:r>
            <a:endParaRPr lang="en-US" dirty="0"/>
          </a:p>
        </p:txBody>
      </p:sp>
      <p:sp>
        <p:nvSpPr>
          <p:cNvPr id="3" name="Content Placeholder 2"/>
          <p:cNvSpPr>
            <a:spLocks noGrp="1"/>
          </p:cNvSpPr>
          <p:nvPr>
            <p:ph idx="1"/>
          </p:nvPr>
        </p:nvSpPr>
        <p:spPr/>
        <p:txBody>
          <a:bodyPr/>
          <a:lstStyle/>
          <a:p>
            <a:r>
              <a:rPr lang="en-US" dirty="0" smtClean="0"/>
              <a:t>God punished less than they deserved</a:t>
            </a:r>
          </a:p>
          <a:p>
            <a:pPr lvl="1"/>
            <a:r>
              <a:rPr lang="en-US" dirty="0" smtClean="0"/>
              <a:t>Ezra 9:13-14</a:t>
            </a:r>
          </a:p>
          <a:p>
            <a:r>
              <a:rPr lang="en-US" dirty="0" smtClean="0"/>
              <a:t>God shows mercy today</a:t>
            </a:r>
          </a:p>
          <a:p>
            <a:r>
              <a:rPr lang="en-US" dirty="0" smtClean="0"/>
              <a:t>Without mercy, eternal separation from God</a:t>
            </a:r>
          </a:p>
          <a:p>
            <a:endParaRPr lang="en-US" dirty="0"/>
          </a:p>
        </p:txBody>
      </p:sp>
      <p:sp>
        <p:nvSpPr>
          <p:cNvPr id="4" name="Rectangle 3"/>
          <p:cNvSpPr/>
          <p:nvPr/>
        </p:nvSpPr>
        <p:spPr>
          <a:xfrm>
            <a:off x="457200" y="1295400"/>
            <a:ext cx="8229600" cy="5181600"/>
          </a:xfrm>
          <a:prstGeom prst="rect">
            <a:avLst/>
          </a:prstGeom>
          <a:solidFill>
            <a:srgbClr val="99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i="1" dirty="0" smtClean="0"/>
              <a:t>Romans 6:23</a:t>
            </a:r>
            <a:r>
              <a:rPr lang="en-US" sz="3200" dirty="0" smtClean="0"/>
              <a:t> </a:t>
            </a:r>
          </a:p>
          <a:p>
            <a:r>
              <a:rPr lang="en-US" sz="3200" dirty="0"/>
              <a:t>23 For the wages of sin </a:t>
            </a:r>
            <a:r>
              <a:rPr lang="en-US" sz="3200" i="1" dirty="0"/>
              <a:t>is</a:t>
            </a:r>
            <a:r>
              <a:rPr lang="en-US" sz="3200" dirty="0"/>
              <a:t> death, but the gift of God </a:t>
            </a:r>
            <a:r>
              <a:rPr lang="en-US" sz="3200" i="1" dirty="0"/>
              <a:t>is</a:t>
            </a:r>
            <a:r>
              <a:rPr lang="en-US" sz="3200" dirty="0"/>
              <a:t> eternal life in Christ Jesus our Lord. </a:t>
            </a:r>
          </a:p>
        </p:txBody>
      </p:sp>
      <p:sp>
        <p:nvSpPr>
          <p:cNvPr id="5" name="Rectangle 4"/>
          <p:cNvSpPr/>
          <p:nvPr/>
        </p:nvSpPr>
        <p:spPr>
          <a:xfrm>
            <a:off x="457200" y="1295400"/>
            <a:ext cx="8229600" cy="5181600"/>
          </a:xfrm>
          <a:prstGeom prst="rect">
            <a:avLst/>
          </a:prstGeom>
          <a:solidFill>
            <a:srgbClr val="99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i="1" dirty="0" smtClean="0"/>
              <a:t>Isaiah 59:1–2</a:t>
            </a:r>
            <a:r>
              <a:rPr lang="en-US" sz="3200" dirty="0" smtClean="0"/>
              <a:t> </a:t>
            </a:r>
          </a:p>
          <a:p>
            <a:r>
              <a:rPr lang="en-US" sz="3200" dirty="0"/>
              <a:t>1 Behold, the </a:t>
            </a:r>
            <a:r>
              <a:rPr lang="en-US" sz="3200" cap="small" dirty="0"/>
              <a:t>Lord</a:t>
            </a:r>
            <a:r>
              <a:rPr lang="en-US" sz="3200" dirty="0"/>
              <a:t>’s hand is not shortened, That it cannot save; Nor His ear heavy, That it cannot hear. 2 But your iniquities have separated you from your God; And your sins have hidden </a:t>
            </a:r>
            <a:r>
              <a:rPr lang="en-US" sz="3200" i="1" dirty="0"/>
              <a:t>His</a:t>
            </a:r>
            <a:r>
              <a:rPr lang="en-US" sz="3200" dirty="0"/>
              <a:t> face from you, So that He will not hear.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5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p:cTn id="28" dur="500" fill="hold"/>
                                        <p:tgtEl>
                                          <p:spTgt spid="4"/>
                                        </p:tgtEl>
                                        <p:attrNameLst>
                                          <p:attrName>ppt_w</p:attrName>
                                        </p:attrNameLst>
                                      </p:cBhvr>
                                      <p:tavLst>
                                        <p:tav tm="0">
                                          <p:val>
                                            <p:fltVal val="0"/>
                                          </p:val>
                                        </p:tav>
                                        <p:tav tm="100000">
                                          <p:val>
                                            <p:strVal val="#ppt_w"/>
                                          </p:val>
                                        </p:tav>
                                      </p:tavLst>
                                    </p:anim>
                                    <p:anim calcmode="lin" valueType="num">
                                      <p:cBhvr>
                                        <p:cTn id="29" dur="500" fill="hold"/>
                                        <p:tgtEl>
                                          <p:spTgt spid="4"/>
                                        </p:tgtEl>
                                        <p:attrNameLst>
                                          <p:attrName>ppt_h</p:attrName>
                                        </p:attrNameLst>
                                      </p:cBhvr>
                                      <p:tavLst>
                                        <p:tav tm="0">
                                          <p:val>
                                            <p:fltVal val="0"/>
                                          </p:val>
                                        </p:tav>
                                        <p:tav tm="100000">
                                          <p:val>
                                            <p:strVal val="#ppt_h"/>
                                          </p:val>
                                        </p:tav>
                                      </p:tavLst>
                                    </p:anim>
                                    <p:animEffect transition="in" filter="fade">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6" dur="5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7" dur="500"/>
                                        <p:tgtEl>
                                          <p:spTgt spid="3">
                                            <p:txEl>
                                              <p:pRg st="3" end="3"/>
                                            </p:txEl>
                                          </p:spTgt>
                                        </p:tgtEl>
                                      </p:cBhvr>
                                    </p:animEffect>
                                  </p:childTnLst>
                                </p:cTn>
                              </p:par>
                              <p:par>
                                <p:cTn id="38" presetID="2" presetClass="exit" presetSubtype="4" fill="hold" grpId="1" nodeType="withEffect">
                                  <p:stCondLst>
                                    <p:cond delay="0"/>
                                  </p:stCondLst>
                                  <p:childTnLst>
                                    <p:anim calcmode="lin" valueType="num">
                                      <p:cBhvr additive="base">
                                        <p:cTn id="39" dur="500"/>
                                        <p:tgtEl>
                                          <p:spTgt spid="4"/>
                                        </p:tgtEl>
                                        <p:attrNameLst>
                                          <p:attrName>ppt_x</p:attrName>
                                        </p:attrNameLst>
                                      </p:cBhvr>
                                      <p:tavLst>
                                        <p:tav tm="0">
                                          <p:val>
                                            <p:strVal val="ppt_x"/>
                                          </p:val>
                                        </p:tav>
                                        <p:tav tm="100000">
                                          <p:val>
                                            <p:strVal val="ppt_x"/>
                                          </p:val>
                                        </p:tav>
                                      </p:tavLst>
                                    </p:anim>
                                    <p:anim calcmode="lin" valueType="num">
                                      <p:cBhvr additive="base">
                                        <p:cTn id="40" dur="500"/>
                                        <p:tgtEl>
                                          <p:spTgt spid="4"/>
                                        </p:tgtEl>
                                        <p:attrNameLst>
                                          <p:attrName>ppt_y</p:attrName>
                                        </p:attrNameLst>
                                      </p:cBhvr>
                                      <p:tavLst>
                                        <p:tav tm="0">
                                          <p:val>
                                            <p:strVal val="ppt_y"/>
                                          </p:val>
                                        </p:tav>
                                        <p:tav tm="100000">
                                          <p:val>
                                            <p:strVal val="1+ppt_h/2"/>
                                          </p:val>
                                        </p:tav>
                                      </p:tavLst>
                                    </p:anim>
                                    <p:set>
                                      <p:cBhvr>
                                        <p:cTn id="41" dur="1" fill="hold">
                                          <p:stCondLst>
                                            <p:cond delay="499"/>
                                          </p:stCondLst>
                                        </p:cTn>
                                        <p:tgtEl>
                                          <p:spTgt spid="4"/>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5"/>
                                        </p:tgtEl>
                                        <p:attrNameLst>
                                          <p:attrName>style.visibility</p:attrName>
                                        </p:attrNameLst>
                                      </p:cBhvr>
                                      <p:to>
                                        <p:strVal val="visible"/>
                                      </p:to>
                                    </p:set>
                                    <p:anim calcmode="lin" valueType="num">
                                      <p:cBhvr>
                                        <p:cTn id="46" dur="500" fill="hold"/>
                                        <p:tgtEl>
                                          <p:spTgt spid="5"/>
                                        </p:tgtEl>
                                        <p:attrNameLst>
                                          <p:attrName>ppt_w</p:attrName>
                                        </p:attrNameLst>
                                      </p:cBhvr>
                                      <p:tavLst>
                                        <p:tav tm="0">
                                          <p:val>
                                            <p:fltVal val="0"/>
                                          </p:val>
                                        </p:tav>
                                        <p:tav tm="100000">
                                          <p:val>
                                            <p:strVal val="#ppt_w"/>
                                          </p:val>
                                        </p:tav>
                                      </p:tavLst>
                                    </p:anim>
                                    <p:anim calcmode="lin" valueType="num">
                                      <p:cBhvr>
                                        <p:cTn id="47" dur="500" fill="hold"/>
                                        <p:tgtEl>
                                          <p:spTgt spid="5"/>
                                        </p:tgtEl>
                                        <p:attrNameLst>
                                          <p:attrName>ppt_h</p:attrName>
                                        </p:attrNameLst>
                                      </p:cBhvr>
                                      <p:tavLst>
                                        <p:tav tm="0">
                                          <p:val>
                                            <p:fltVal val="0"/>
                                          </p:val>
                                        </p:tav>
                                        <p:tav tm="100000">
                                          <p:val>
                                            <p:strVal val="#ppt_h"/>
                                          </p:val>
                                        </p:tav>
                                      </p:tavLst>
                                    </p:anim>
                                    <p:animEffect transition="in" filter="fade">
                                      <p:cBhvr>
                                        <p:cTn id="4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4" grpId="1"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Willing to Repent</a:t>
            </a:r>
            <a:endParaRPr lang="en-US" dirty="0"/>
          </a:p>
        </p:txBody>
      </p:sp>
      <p:sp>
        <p:nvSpPr>
          <p:cNvPr id="3" name="Content Placeholder 2"/>
          <p:cNvSpPr>
            <a:spLocks noGrp="1"/>
          </p:cNvSpPr>
          <p:nvPr>
            <p:ph idx="1"/>
          </p:nvPr>
        </p:nvSpPr>
        <p:spPr/>
        <p:txBody>
          <a:bodyPr/>
          <a:lstStyle/>
          <a:p>
            <a:r>
              <a:rPr lang="en-US" dirty="0" smtClean="0"/>
              <a:t>Repentance is not just saying “I’m sorry”</a:t>
            </a:r>
          </a:p>
          <a:p>
            <a:r>
              <a:rPr lang="en-US" dirty="0" smtClean="0"/>
              <a:t>Change of heart</a:t>
            </a:r>
          </a:p>
          <a:p>
            <a:pPr lvl="1"/>
            <a:r>
              <a:rPr lang="en-US" dirty="0" smtClean="0"/>
              <a:t>Change of actions</a:t>
            </a:r>
          </a:p>
          <a:p>
            <a:pPr lvl="1"/>
            <a:r>
              <a:rPr lang="en-US" dirty="0" smtClean="0"/>
              <a:t>Ezra 10:1-4</a:t>
            </a:r>
          </a:p>
          <a:p>
            <a:r>
              <a:rPr lang="en-US" dirty="0" smtClean="0"/>
              <a:t>Repentance without change is not repentance at all!</a:t>
            </a:r>
          </a:p>
          <a:p>
            <a:endParaRPr lang="en-US" dirty="0"/>
          </a:p>
        </p:txBody>
      </p:sp>
      <p:sp>
        <p:nvSpPr>
          <p:cNvPr id="4" name="Rectangle 3"/>
          <p:cNvSpPr/>
          <p:nvPr/>
        </p:nvSpPr>
        <p:spPr>
          <a:xfrm>
            <a:off x="457200" y="1295400"/>
            <a:ext cx="8229600" cy="5181600"/>
          </a:xfrm>
          <a:prstGeom prst="rect">
            <a:avLst/>
          </a:prstGeom>
          <a:solidFill>
            <a:srgbClr val="99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i="1" dirty="0" smtClean="0"/>
              <a:t>Acts 26:19–20</a:t>
            </a:r>
            <a:r>
              <a:rPr lang="en-US" sz="3200" dirty="0" smtClean="0"/>
              <a:t> </a:t>
            </a:r>
          </a:p>
          <a:p>
            <a:r>
              <a:rPr lang="en-US" sz="3200" dirty="0"/>
              <a:t>19 “Therefore, King Agrippa, I was not disobedient to the heavenly vision, 20 but declared first to those in Damascus and in Jerusalem, and throughout all the region of Judea, and </a:t>
            </a:r>
            <a:r>
              <a:rPr lang="en-US" sz="3200" i="1" dirty="0"/>
              <a:t>then</a:t>
            </a:r>
            <a:r>
              <a:rPr lang="en-US" sz="3200" dirty="0"/>
              <a:t> to the Gentiles, that they should repent, turn to God, and do works befitting repentance.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5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5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 calcmode="lin" valueType="num">
                                      <p:cBhvr>
                                        <p:cTn id="35" dur="500" fill="hold"/>
                                        <p:tgtEl>
                                          <p:spTgt spid="4"/>
                                        </p:tgtEl>
                                        <p:attrNameLst>
                                          <p:attrName>ppt_w</p:attrName>
                                        </p:attrNameLst>
                                      </p:cBhvr>
                                      <p:tavLst>
                                        <p:tav tm="0">
                                          <p:val>
                                            <p:fltVal val="0"/>
                                          </p:val>
                                        </p:tav>
                                        <p:tav tm="100000">
                                          <p:val>
                                            <p:strVal val="#ppt_w"/>
                                          </p:val>
                                        </p:tav>
                                      </p:tavLst>
                                    </p:anim>
                                    <p:anim calcmode="lin" valueType="num">
                                      <p:cBhvr>
                                        <p:cTn id="36" dur="500" fill="hold"/>
                                        <p:tgtEl>
                                          <p:spTgt spid="4"/>
                                        </p:tgtEl>
                                        <p:attrNameLst>
                                          <p:attrName>ppt_h</p:attrName>
                                        </p:attrNameLst>
                                      </p:cBhvr>
                                      <p:tavLst>
                                        <p:tav tm="0">
                                          <p:val>
                                            <p:fltVal val="0"/>
                                          </p:val>
                                        </p:tav>
                                        <p:tav tm="100000">
                                          <p:val>
                                            <p:strVal val="#ppt_h"/>
                                          </p:val>
                                        </p:tav>
                                      </p:tavLst>
                                    </p:anim>
                                    <p:animEffect transition="in" filter="fade">
                                      <p:cBhvr>
                                        <p:cTn id="37" dur="5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5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43" dur="5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44" dur="500"/>
                                        <p:tgtEl>
                                          <p:spTgt spid="3">
                                            <p:txEl>
                                              <p:pRg st="4" end="4"/>
                                            </p:txEl>
                                          </p:spTgt>
                                        </p:tgtEl>
                                      </p:cBhvr>
                                    </p:animEffect>
                                  </p:childTnLst>
                                </p:cTn>
                              </p:par>
                              <p:par>
                                <p:cTn id="45" presetID="2" presetClass="exit" presetSubtype="4" fill="hold" grpId="1" nodeType="withEffect">
                                  <p:stCondLst>
                                    <p:cond delay="0"/>
                                  </p:stCondLst>
                                  <p:childTnLst>
                                    <p:anim calcmode="lin" valueType="num">
                                      <p:cBhvr additive="base">
                                        <p:cTn id="46" dur="500"/>
                                        <p:tgtEl>
                                          <p:spTgt spid="4"/>
                                        </p:tgtEl>
                                        <p:attrNameLst>
                                          <p:attrName>ppt_x</p:attrName>
                                        </p:attrNameLst>
                                      </p:cBhvr>
                                      <p:tavLst>
                                        <p:tav tm="0">
                                          <p:val>
                                            <p:strVal val="ppt_x"/>
                                          </p:val>
                                        </p:tav>
                                        <p:tav tm="100000">
                                          <p:val>
                                            <p:strVal val="ppt_x"/>
                                          </p:val>
                                        </p:tav>
                                      </p:tavLst>
                                    </p:anim>
                                    <p:anim calcmode="lin" valueType="num">
                                      <p:cBhvr additive="base">
                                        <p:cTn id="47" dur="500"/>
                                        <p:tgtEl>
                                          <p:spTgt spid="4"/>
                                        </p:tgtEl>
                                        <p:attrNameLst>
                                          <p:attrName>ppt_y</p:attrName>
                                        </p:attrNameLst>
                                      </p:cBhvr>
                                      <p:tavLst>
                                        <p:tav tm="0">
                                          <p:val>
                                            <p:strVal val="ppt_y"/>
                                          </p:val>
                                        </p:tav>
                                        <p:tav tm="100000">
                                          <p:val>
                                            <p:strVal val="1+ppt_h/2"/>
                                          </p:val>
                                        </p:tav>
                                      </p:tavLst>
                                    </p:anim>
                                    <p:set>
                                      <p:cBhvr>
                                        <p:cTn id="48"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4" grpId="1"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985</TotalTime>
  <Words>1069</Words>
  <Application>Microsoft Office PowerPoint</Application>
  <PresentationFormat>On-screen Show (4:3)</PresentationFormat>
  <Paragraphs>107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The Picture of the Penitent</vt:lpstr>
      <vt:lpstr>Introduction</vt:lpstr>
      <vt:lpstr>Identify Sin</vt:lpstr>
      <vt:lpstr>Emotional Response</vt:lpstr>
      <vt:lpstr>Confess Sin</vt:lpstr>
      <vt:lpstr>Recognize the Need for Mercy</vt:lpstr>
      <vt:lpstr>Recognize the Need for Mercy</vt:lpstr>
      <vt:lpstr>Willing to Repent</vt:lpstr>
      <vt:lpstr>Commit to Doing Right</vt:lpstr>
      <vt:lpstr>Follows Through to the End</vt:lpstr>
      <vt:lpstr>Conclusion</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Kris</dc:creator>
  <cp:lastModifiedBy>Kris</cp:lastModifiedBy>
  <cp:revision>23</cp:revision>
  <dcterms:created xsi:type="dcterms:W3CDTF">2012-05-13T04:10:24Z</dcterms:created>
  <dcterms:modified xsi:type="dcterms:W3CDTF">2013-09-26T19:49:02Z</dcterms:modified>
</cp:coreProperties>
</file>