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33" d="100"/>
          <a:sy n="33" d="100"/>
        </p:scale>
        <p:origin x="-2424" y="-8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B95AA8-D449-4981-B844-1038FD425AD3}" type="datetimeFigureOut">
              <a:rPr lang="en-US" smtClean="0"/>
              <a:pPr/>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8F66-5559-4519-808F-43687DBC23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95AA8-D449-4981-B844-1038FD425AD3}" type="datetimeFigureOut">
              <a:rPr lang="en-US" smtClean="0"/>
              <a:pPr/>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8F66-5559-4519-808F-43687DBC23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95AA8-D449-4981-B844-1038FD425AD3}" type="datetimeFigureOut">
              <a:rPr lang="en-US" smtClean="0"/>
              <a:pPr/>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8F66-5559-4519-808F-43687DBC23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95AA8-D449-4981-B844-1038FD425AD3}" type="datetimeFigureOut">
              <a:rPr lang="en-US" smtClean="0"/>
              <a:pPr/>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8F66-5559-4519-808F-43687DBC23A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B95AA8-D449-4981-B844-1038FD425AD3}" type="datetimeFigureOut">
              <a:rPr lang="en-US" smtClean="0"/>
              <a:pPr/>
              <a:t>9/28/2013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8F66-5559-4519-808F-43687DBC23A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B95AA8-D449-4981-B844-1038FD425AD3}" type="datetimeFigureOut">
              <a:rPr lang="en-US" smtClean="0"/>
              <a:pPr/>
              <a:t>9/28/2013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C8F66-5559-4519-808F-43687DBC23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B95AA8-D449-4981-B844-1038FD425AD3}" type="datetimeFigureOut">
              <a:rPr lang="en-US" smtClean="0"/>
              <a:pPr/>
              <a:t>9/28/2013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9C8F66-5559-4519-808F-43687DBC23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B95AA8-D449-4981-B844-1038FD425AD3}" type="datetimeFigureOut">
              <a:rPr lang="en-US" smtClean="0"/>
              <a:pPr/>
              <a:t>9/28/2013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9C8F66-5559-4519-808F-43687DBC23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95AA8-D449-4981-B844-1038FD425AD3}" type="datetimeFigureOut">
              <a:rPr lang="en-US" smtClean="0"/>
              <a:pPr/>
              <a:t>9/28/2013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9C8F66-5559-4519-808F-43687DBC23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95AA8-D449-4981-B844-1038FD425AD3}" type="datetimeFigureOut">
              <a:rPr lang="en-US" smtClean="0"/>
              <a:pPr/>
              <a:t>9/28/2013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C8F66-5559-4519-808F-43687DBC23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95AA8-D449-4981-B844-1038FD425AD3}" type="datetimeFigureOut">
              <a:rPr lang="en-US" smtClean="0"/>
              <a:pPr/>
              <a:t>9/28/2013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9C8F66-5559-4519-808F-43687DBC23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16627"/>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Sixth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95AA8-D449-4981-B844-1038FD425AD3}" type="datetimeFigureOut">
              <a:rPr lang="en-US" smtClean="0"/>
              <a:pPr/>
              <a:t>9/28/2013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C8F66-5559-4519-808F-43687DBC23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55"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strVal val="#ppt_w*0.7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animEffect transition="in" filter="fade">
                      <p:cBhvr>
                        <p:cTn dur="500"/>
                        <p:tgtEl>
                          <p:spTgt spid="3"/>
                        </p:tgtEl>
                      </p:cBhvr>
                    </p:animEffect>
                  </p:childTnLst>
                </p:cTn>
              </p:par>
            </p:tnLst>
          </p:tmpl>
          <p:tmpl lvl="2">
            <p:tnLst>
              <p:par>
                <p:cTn presetID="55"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strVal val="#ppt_w*0.7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animEffect transition="in" filter="fade">
                      <p:cBhvr>
                        <p:cTn dur="500"/>
                        <p:tgtEl>
                          <p:spTgt spid="3"/>
                        </p:tgtEl>
                      </p:cBhvr>
                    </p:animEffect>
                  </p:childTnLst>
                </p:cTn>
              </p:par>
            </p:tnLst>
          </p:tmpl>
          <p:tmpl lvl="3">
            <p:tnLst>
              <p:par>
                <p:cTn presetID="55"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strVal val="#ppt_w*0.7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animEffect transition="in" filter="fade">
                      <p:cBhvr>
                        <p:cTn dur="500"/>
                        <p:tgtEl>
                          <p:spTgt spid="3"/>
                        </p:tgtEl>
                      </p:cBhvr>
                    </p:animEffect>
                  </p:childTnLst>
                </p:cTn>
              </p:par>
            </p:tnLst>
          </p:tmpl>
          <p:tmpl lvl="4">
            <p:tnLst>
              <p:par>
                <p:cTn presetID="55"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strVal val="#ppt_w*0.7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animEffect transition="in" filter="fade">
                      <p:cBhvr>
                        <p:cTn dur="500"/>
                        <p:tgtEl>
                          <p:spTgt spid="3"/>
                        </p:tgtEl>
                      </p:cBhvr>
                    </p:animEffect>
                  </p:childTnLst>
                </p:cTn>
              </p:par>
            </p:tnLst>
          </p:tmpl>
          <p:tmpl lvl="5">
            <p:tnLst>
              <p:par>
                <p:cTn presetID="55"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p:cTn dur="500" fill="hold"/>
                        <p:tgtEl>
                          <p:spTgt spid="3"/>
                        </p:tgtEl>
                        <p:attrNameLst>
                          <p:attrName>ppt_w</p:attrName>
                        </p:attrNameLst>
                      </p:cBhvr>
                      <p:tavLst>
                        <p:tav tm="0">
                          <p:val>
                            <p:strVal val="#ppt_w*0.70"/>
                          </p:val>
                        </p:tav>
                        <p:tav tm="100000">
                          <p:val>
                            <p:strVal val="#ppt_w"/>
                          </p:val>
                        </p:tav>
                      </p:tavLst>
                    </p:anim>
                    <p:anim calcmode="lin" valueType="num">
                      <p:cBhvr>
                        <p:cTn dur="500" fill="hold"/>
                        <p:tgtEl>
                          <p:spTgt spid="3"/>
                        </p:tgtEl>
                        <p:attrNameLst>
                          <p:attrName>ppt_h</p:attrName>
                        </p:attrNameLst>
                      </p:cBhvr>
                      <p:tavLst>
                        <p:tav tm="0">
                          <p:val>
                            <p:strVal val="#ppt_h"/>
                          </p:val>
                        </p:tav>
                        <p:tav tm="100000">
                          <p:val>
                            <p:strVal val="#ppt_h"/>
                          </p:val>
                        </p:tav>
                      </p:tavLst>
                    </p:anim>
                    <p:animEffect transition="in" filter="fade">
                      <p:cBhvr>
                        <p:cTn dur="500"/>
                        <p:tgtEl>
                          <p:spTgt spid="3"/>
                        </p:tgtEl>
                      </p:cBhvr>
                    </p:animEffect>
                  </p:childTnLst>
                </p:cTn>
              </p:par>
            </p:tnLst>
          </p:tmpl>
        </p:tmplLst>
      </p:bldP>
    </p:bldLst>
  </p:timing>
  <p:txStyles>
    <p:titleStyle>
      <a:lvl1pPr algn="ctr" defTabSz="914400" rtl="0" eaLnBrk="1" latinLnBrk="0" hangingPunct="1">
        <a:spcBef>
          <a:spcPct val="0"/>
        </a:spcBef>
        <a:buNone/>
        <a:defRPr sz="4400" b="1" i="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p:txBody>
          <a:bodyPr/>
          <a:lstStyle/>
          <a:p>
            <a:r>
              <a:rPr lang="en-US" dirty="0" smtClean="0"/>
              <a:t>Rules for remaining in the kingdom</a:t>
            </a:r>
          </a:p>
          <a:p>
            <a:pPr lvl="1"/>
            <a:r>
              <a:rPr lang="en-US" dirty="0" smtClean="0"/>
              <a:t>Galatians 5:19-26</a:t>
            </a:r>
          </a:p>
          <a:p>
            <a:pPr lvl="1"/>
            <a:r>
              <a:rPr lang="en-US" dirty="0" smtClean="0"/>
              <a:t>Can these be viewed as anything but rules?</a:t>
            </a:r>
          </a:p>
          <a:p>
            <a:endParaRPr lang="en-US" dirty="0" smtClean="0"/>
          </a:p>
        </p:txBody>
      </p:sp>
      <p:sp>
        <p:nvSpPr>
          <p:cNvPr id="4" name="Rectangle 3"/>
          <p:cNvSpPr/>
          <p:nvPr/>
        </p:nvSpPr>
        <p:spPr>
          <a:xfrm>
            <a:off x="523875" y="1247775"/>
            <a:ext cx="8077200" cy="51816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1 Corinthians 6:9–10 </a:t>
            </a:r>
          </a:p>
          <a:p>
            <a:r>
              <a:rPr lang="en-US" sz="3200" dirty="0" smtClean="0"/>
              <a:t>9 Do you not know that the unrighteous will not inherit the kingdom of God? Do not be deceived. Neither fornicators, nor idolaters, nor adulterers, nor homosexuals, nor sodomites, 10 nor thieves, nor covetous, nor drunkards, nor revilers, nor </a:t>
            </a:r>
            <a:r>
              <a:rPr lang="en-US" sz="3200" dirty="0" err="1" smtClean="0"/>
              <a:t>extortioners</a:t>
            </a:r>
            <a:r>
              <a:rPr lang="en-US" sz="3200" dirty="0" smtClean="0"/>
              <a:t> will inherit the kingdom of God.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1" end="1"/>
                                            </p:txEl>
                                          </p:spTgt>
                                        </p:tgtEl>
                                      </p:cBhvr>
                                    </p:animEffect>
                                  </p:childTnLst>
                                </p:cTn>
                              </p:par>
                              <p:par>
                                <p:cTn id="24" presetID="2" presetClass="exit" presetSubtype="3" fill="hold" grpId="1" nodeType="withEffect">
                                  <p:stCondLst>
                                    <p:cond delay="0"/>
                                  </p:stCondLst>
                                  <p:childTnLst>
                                    <p:anim calcmode="lin" valueType="num">
                                      <p:cBhvr additive="base">
                                        <p:cTn id="25" dur="500"/>
                                        <p:tgtEl>
                                          <p:spTgt spid="4"/>
                                        </p:tgtEl>
                                        <p:attrNameLst>
                                          <p:attrName>ppt_x</p:attrName>
                                        </p:attrNameLst>
                                      </p:cBhvr>
                                      <p:tavLst>
                                        <p:tav tm="0">
                                          <p:val>
                                            <p:strVal val="ppt_x"/>
                                          </p:val>
                                        </p:tav>
                                        <p:tav tm="100000">
                                          <p:val>
                                            <p:strVal val="1+ppt_w/2"/>
                                          </p:val>
                                        </p:tav>
                                      </p:tavLst>
                                    </p:anim>
                                    <p:anim calcmode="lin" valueType="num">
                                      <p:cBhvr additive="base">
                                        <p:cTn id="26" dur="500"/>
                                        <p:tgtEl>
                                          <p:spTgt spid="4"/>
                                        </p:tgtEl>
                                        <p:attrNameLst>
                                          <p:attrName>ppt_y</p:attrName>
                                        </p:attrNameLst>
                                      </p:cBhvr>
                                      <p:tavLst>
                                        <p:tav tm="0">
                                          <p:val>
                                            <p:strVal val="ppt_y"/>
                                          </p:val>
                                        </p:tav>
                                        <p:tav tm="100000">
                                          <p:val>
                                            <p:strVal val="0-ppt_h/2"/>
                                          </p:val>
                                        </p:tav>
                                      </p:tavLst>
                                    </p:anim>
                                    <p:set>
                                      <p:cBhvr>
                                        <p:cTn id="27" dur="1" fill="hold">
                                          <p:stCondLst>
                                            <p:cond delay="499"/>
                                          </p:stCondLst>
                                        </p:cTn>
                                        <p:tgtEl>
                                          <p:spTgt spid="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3"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a:t>
            </a:r>
            <a:endParaRPr lang="en-US" dirty="0"/>
          </a:p>
        </p:txBody>
      </p:sp>
      <p:sp>
        <p:nvSpPr>
          <p:cNvPr id="3" name="Content Placeholder 2"/>
          <p:cNvSpPr>
            <a:spLocks noGrp="1"/>
          </p:cNvSpPr>
          <p:nvPr>
            <p:ph idx="1"/>
          </p:nvPr>
        </p:nvSpPr>
        <p:spPr/>
        <p:txBody>
          <a:bodyPr/>
          <a:lstStyle/>
          <a:p>
            <a:r>
              <a:rPr lang="en-US" dirty="0" smtClean="0"/>
              <a:t>Can we have a relationship with God without religion or rules?</a:t>
            </a:r>
          </a:p>
          <a:p>
            <a:r>
              <a:rPr lang="en-US" dirty="0" smtClean="0"/>
              <a:t>Relationship contingent upon obedience</a:t>
            </a:r>
          </a:p>
          <a:p>
            <a:pPr lvl="1"/>
            <a:r>
              <a:rPr lang="en-US" dirty="0" smtClean="0"/>
              <a:t>Jeremiah 7:21-26</a:t>
            </a:r>
          </a:p>
          <a:p>
            <a:r>
              <a:rPr lang="en-US" dirty="0" smtClean="0"/>
              <a:t>Disobedience severs this relationship</a:t>
            </a:r>
          </a:p>
          <a:p>
            <a:pPr lvl="1"/>
            <a:r>
              <a:rPr lang="en-US" dirty="0" smtClean="0"/>
              <a:t>Sin:  to wander from the law of God, violate God’s Law (Strong’s)</a:t>
            </a:r>
          </a:p>
          <a:p>
            <a:pPr lvl="1"/>
            <a:endParaRPr lang="en-US" dirty="0"/>
          </a:p>
        </p:txBody>
      </p:sp>
      <p:sp>
        <p:nvSpPr>
          <p:cNvPr id="4" name="Rectangle 3"/>
          <p:cNvSpPr/>
          <p:nvPr/>
        </p:nvSpPr>
        <p:spPr>
          <a:xfrm>
            <a:off x="504825" y="1295400"/>
            <a:ext cx="8077200" cy="51816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Isaiah 59:1–2 </a:t>
            </a:r>
          </a:p>
          <a:p>
            <a:r>
              <a:rPr lang="en-US" sz="3200" dirty="0" smtClean="0"/>
              <a:t>1 Behold, the </a:t>
            </a:r>
            <a:r>
              <a:rPr lang="en-US" sz="3200" cap="small" dirty="0" smtClean="0"/>
              <a:t>Lord</a:t>
            </a:r>
            <a:r>
              <a:rPr lang="en-US" sz="3200" dirty="0" smtClean="0"/>
              <a:t>’s hand is not shortened, That it cannot save; Nor His ear heavy, That it cannot hear. 2 But your iniquities have separated you from your God; And your sins have hidden </a:t>
            </a:r>
            <a:r>
              <a:rPr lang="en-US" sz="3200" i="1" dirty="0" smtClean="0"/>
              <a:t>His</a:t>
            </a:r>
            <a:r>
              <a:rPr lang="en-US" sz="3200" dirty="0" smtClean="0"/>
              <a:t> face from you, So that He will not hear.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a:t>
            </a:r>
            <a:endParaRPr lang="en-US" dirty="0"/>
          </a:p>
        </p:txBody>
      </p:sp>
      <p:sp>
        <p:nvSpPr>
          <p:cNvPr id="3" name="Content Placeholder 2"/>
          <p:cNvSpPr>
            <a:spLocks noGrp="1"/>
          </p:cNvSpPr>
          <p:nvPr>
            <p:ph idx="1"/>
          </p:nvPr>
        </p:nvSpPr>
        <p:spPr/>
        <p:txBody>
          <a:bodyPr/>
          <a:lstStyle/>
          <a:p>
            <a:r>
              <a:rPr lang="en-US" dirty="0" smtClean="0"/>
              <a:t>Sin separates us from a holy God</a:t>
            </a:r>
          </a:p>
          <a:p>
            <a:pPr lvl="1"/>
            <a:r>
              <a:rPr lang="en-US" dirty="0" smtClean="0"/>
              <a:t>1 John 1:5-10</a:t>
            </a:r>
          </a:p>
          <a:p>
            <a:r>
              <a:rPr lang="en-US" dirty="0" smtClean="0"/>
              <a:t>What dictates “light” and “darkness”</a:t>
            </a:r>
          </a:p>
          <a:p>
            <a:pPr lvl="1"/>
            <a:r>
              <a:rPr lang="en-US" dirty="0" smtClean="0"/>
              <a:t>1 John 2:3-6</a:t>
            </a:r>
          </a:p>
          <a:p>
            <a:r>
              <a:rPr lang="en-US" dirty="0" smtClean="0"/>
              <a:t>Without obedience, no relationship exists</a:t>
            </a:r>
          </a:p>
          <a:p>
            <a:pPr lvl="1"/>
            <a:r>
              <a:rPr lang="en-US" dirty="0" smtClean="0"/>
              <a:t>Work does not mean relationship</a:t>
            </a:r>
          </a:p>
          <a:p>
            <a:pPr lvl="1"/>
            <a:r>
              <a:rPr lang="en-US" dirty="0" smtClean="0"/>
              <a:t>Matthew 7:21-23; 24-28</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a:t>
            </a:r>
            <a:endParaRPr lang="en-US" dirty="0"/>
          </a:p>
        </p:txBody>
      </p:sp>
      <p:sp>
        <p:nvSpPr>
          <p:cNvPr id="3" name="Content Placeholder 2"/>
          <p:cNvSpPr>
            <a:spLocks noGrp="1"/>
          </p:cNvSpPr>
          <p:nvPr>
            <p:ph idx="1"/>
          </p:nvPr>
        </p:nvSpPr>
        <p:spPr>
          <a:xfrm>
            <a:off x="457200" y="1416627"/>
            <a:ext cx="8229600" cy="5136573"/>
          </a:xfrm>
        </p:spPr>
        <p:txBody>
          <a:bodyPr>
            <a:noAutofit/>
          </a:bodyPr>
          <a:lstStyle/>
          <a:p>
            <a:r>
              <a:rPr lang="en-US" dirty="0" smtClean="0"/>
              <a:t>Attitude</a:t>
            </a:r>
          </a:p>
          <a:p>
            <a:pPr lvl="1"/>
            <a:r>
              <a:rPr lang="en-US" dirty="0" smtClean="0"/>
              <a:t>“God never intended for us to be so particular about following the rules…”</a:t>
            </a:r>
          </a:p>
          <a:p>
            <a:pPr lvl="1"/>
            <a:r>
              <a:rPr lang="en-US" dirty="0" smtClean="0"/>
              <a:t>“Old Testament is about rules, but the New Testament is about grace!”</a:t>
            </a:r>
          </a:p>
          <a:p>
            <a:r>
              <a:rPr lang="en-US" dirty="0" smtClean="0"/>
              <a:t>Obeying is a prerequisite to grace</a:t>
            </a:r>
          </a:p>
          <a:p>
            <a:pPr lvl="1"/>
            <a:r>
              <a:rPr lang="en-US" dirty="0" smtClean="0"/>
              <a:t>Romans 6:1-4</a:t>
            </a:r>
          </a:p>
          <a:p>
            <a:pPr lvl="1"/>
            <a:r>
              <a:rPr lang="en-US" dirty="0" smtClean="0"/>
              <a:t>Change of life!</a:t>
            </a:r>
          </a:p>
          <a:p>
            <a:r>
              <a:rPr lang="en-US" dirty="0" smtClean="0"/>
              <a:t>Having a relationship with Christ is of utmost importance!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Relationship with Christ is founded on the rules and religion He established</a:t>
            </a:r>
          </a:p>
          <a:p>
            <a:r>
              <a:rPr lang="en-US" dirty="0" smtClean="0"/>
              <a:t>Problems are sometimes identified</a:t>
            </a:r>
          </a:p>
          <a:p>
            <a:pPr lvl="1"/>
            <a:r>
              <a:rPr lang="en-US" dirty="0" smtClean="0"/>
              <a:t>Hypocrisy and false religion are real problems</a:t>
            </a:r>
          </a:p>
          <a:p>
            <a:pPr lvl="1"/>
            <a:r>
              <a:rPr lang="en-US" dirty="0" smtClean="0"/>
              <a:t>Must identify and implement the right solution</a:t>
            </a:r>
          </a:p>
          <a:p>
            <a:pPr lvl="1"/>
            <a:r>
              <a:rPr lang="en-US" dirty="0" smtClean="0"/>
              <a:t>Must follow His religion, and heed His commands</a:t>
            </a:r>
            <a:endParaRPr lang="en-US" dirty="0"/>
          </a:p>
        </p:txBody>
      </p:sp>
      <p:sp>
        <p:nvSpPr>
          <p:cNvPr id="4" name="Rectangle 3"/>
          <p:cNvSpPr/>
          <p:nvPr/>
        </p:nvSpPr>
        <p:spPr>
          <a:xfrm>
            <a:off x="514350" y="1295400"/>
            <a:ext cx="8077200" cy="51816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Matthew 16:18 </a:t>
            </a:r>
          </a:p>
          <a:p>
            <a:r>
              <a:rPr lang="en-US" sz="3200" dirty="0" smtClean="0"/>
              <a:t>18 And I also say to you that you are Peter, and on this rock I will build My church, and the gates of Hades shall not prevail against it. </a:t>
            </a:r>
            <a:endParaRPr lang="en-US" sz="3200" dirty="0"/>
          </a:p>
        </p:txBody>
      </p:sp>
      <p:sp>
        <p:nvSpPr>
          <p:cNvPr id="5" name="Rectangle 4"/>
          <p:cNvSpPr/>
          <p:nvPr/>
        </p:nvSpPr>
        <p:spPr>
          <a:xfrm>
            <a:off x="533400" y="1295400"/>
            <a:ext cx="8077200" cy="51816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John 14:21 </a:t>
            </a:r>
          </a:p>
          <a:p>
            <a:r>
              <a:rPr lang="en-US" sz="3200" dirty="0" smtClean="0"/>
              <a:t>21 He who has My commandments and keeps them, it is he who loves Me. And he who loves Me will be loved by My Father, and I will love him and manifest Myself to him.”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p:cTn id="42" dur="500" fill="hold"/>
                                        <p:tgtEl>
                                          <p:spTgt spid="4"/>
                                        </p:tgtEl>
                                        <p:attrNameLst>
                                          <p:attrName>ppt_w</p:attrName>
                                        </p:attrNameLst>
                                      </p:cBhvr>
                                      <p:tavLst>
                                        <p:tav tm="0">
                                          <p:val>
                                            <p:fltVal val="0"/>
                                          </p:val>
                                        </p:tav>
                                        <p:tav tm="100000">
                                          <p:val>
                                            <p:strVal val="#ppt_w"/>
                                          </p:val>
                                        </p:tav>
                                      </p:tavLst>
                                    </p:anim>
                                    <p:anim calcmode="lin" valueType="num">
                                      <p:cBhvr>
                                        <p:cTn id="43" dur="500" fill="hold"/>
                                        <p:tgtEl>
                                          <p:spTgt spid="4"/>
                                        </p:tgtEl>
                                        <p:attrNameLst>
                                          <p:attrName>ppt_h</p:attrName>
                                        </p:attrNameLst>
                                      </p:cBhvr>
                                      <p:tavLst>
                                        <p:tav tm="0">
                                          <p:val>
                                            <p:fltVal val="0"/>
                                          </p:val>
                                        </p:tav>
                                        <p:tav tm="100000">
                                          <p:val>
                                            <p:strVal val="#ppt_h"/>
                                          </p:val>
                                        </p:tav>
                                      </p:tavLst>
                                    </p:anim>
                                    <p:animEffect transition="in" filter="fade">
                                      <p:cBhvr>
                                        <p:cTn id="44" dur="500"/>
                                        <p:tgtEl>
                                          <p:spTgt spid="4"/>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p:cTn id="49" dur="500" fill="hold"/>
                                        <p:tgtEl>
                                          <p:spTgt spid="5"/>
                                        </p:tgtEl>
                                        <p:attrNameLst>
                                          <p:attrName>ppt_w</p:attrName>
                                        </p:attrNameLst>
                                      </p:cBhvr>
                                      <p:tavLst>
                                        <p:tav tm="0">
                                          <p:val>
                                            <p:fltVal val="0"/>
                                          </p:val>
                                        </p:tav>
                                        <p:tav tm="100000">
                                          <p:val>
                                            <p:strVal val="#ppt_w"/>
                                          </p:val>
                                        </p:tav>
                                      </p:tavLst>
                                    </p:anim>
                                    <p:anim calcmode="lin" valueType="num">
                                      <p:cBhvr>
                                        <p:cTn id="50" dur="500" fill="hold"/>
                                        <p:tgtEl>
                                          <p:spTgt spid="5"/>
                                        </p:tgtEl>
                                        <p:attrNameLst>
                                          <p:attrName>ppt_h</p:attrName>
                                        </p:attrNameLst>
                                      </p:cBhvr>
                                      <p:tavLst>
                                        <p:tav tm="0">
                                          <p:val>
                                            <p:fltVal val="0"/>
                                          </p:val>
                                        </p:tav>
                                        <p:tav tm="100000">
                                          <p:val>
                                            <p:strVal val="#ppt_h"/>
                                          </p:val>
                                        </p:tav>
                                      </p:tavLst>
                                    </p:anim>
                                    <p:animEffect transition="in" filter="fade">
                                      <p:cBhvr>
                                        <p:cTn id="51" dur="500"/>
                                        <p:tgtEl>
                                          <p:spTgt spid="5"/>
                                        </p:tgtEl>
                                      </p:cBhvr>
                                    </p:animEffect>
                                  </p:childTnLst>
                                </p:cTn>
                              </p:par>
                              <p:par>
                                <p:cTn id="52" presetID="2" presetClass="exit" presetSubtype="3" fill="hold" grpId="1" nodeType="withEffect">
                                  <p:stCondLst>
                                    <p:cond delay="0"/>
                                  </p:stCondLst>
                                  <p:childTnLst>
                                    <p:anim calcmode="lin" valueType="num">
                                      <p:cBhvr additive="base">
                                        <p:cTn id="53" dur="500"/>
                                        <p:tgtEl>
                                          <p:spTgt spid="4"/>
                                        </p:tgtEl>
                                        <p:attrNameLst>
                                          <p:attrName>ppt_x</p:attrName>
                                        </p:attrNameLst>
                                      </p:cBhvr>
                                      <p:tavLst>
                                        <p:tav tm="0">
                                          <p:val>
                                            <p:strVal val="ppt_x"/>
                                          </p:val>
                                        </p:tav>
                                        <p:tav tm="100000">
                                          <p:val>
                                            <p:strVal val="1+ppt_w/2"/>
                                          </p:val>
                                        </p:tav>
                                      </p:tavLst>
                                    </p:anim>
                                    <p:anim calcmode="lin" valueType="num">
                                      <p:cBhvr additive="base">
                                        <p:cTn id="54" dur="500"/>
                                        <p:tgtEl>
                                          <p:spTgt spid="4"/>
                                        </p:tgtEl>
                                        <p:attrNameLst>
                                          <p:attrName>ppt_y</p:attrName>
                                        </p:attrNameLst>
                                      </p:cBhvr>
                                      <p:tavLst>
                                        <p:tav tm="0">
                                          <p:val>
                                            <p:strVal val="ppt_y"/>
                                          </p:val>
                                        </p:tav>
                                        <p:tav tm="100000">
                                          <p:val>
                                            <p:strVal val="0-ppt_h/2"/>
                                          </p:val>
                                        </p:tav>
                                      </p:tavLst>
                                    </p:anim>
                                    <p:set>
                                      <p:cBhvr>
                                        <p:cTn id="55"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Religion, Rules and Relationship</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Popular mentality</a:t>
            </a:r>
          </a:p>
          <a:p>
            <a:pPr lvl="1"/>
            <a:r>
              <a:rPr lang="en-US" dirty="0" smtClean="0"/>
              <a:t>Relationship not rules!</a:t>
            </a:r>
          </a:p>
          <a:p>
            <a:pPr lvl="1"/>
            <a:r>
              <a:rPr lang="en-US" dirty="0" smtClean="0"/>
              <a:t>Hate religion but love Jesus!</a:t>
            </a:r>
          </a:p>
          <a:p>
            <a:pPr lvl="1"/>
            <a:r>
              <a:rPr lang="en-US" dirty="0" smtClean="0"/>
              <a:t>Platitudes not substance?</a:t>
            </a:r>
          </a:p>
          <a:p>
            <a:pPr lvl="1"/>
            <a:r>
              <a:rPr lang="en-US" dirty="0" smtClean="0"/>
              <a:t>Put forth as contradictory ideas</a:t>
            </a:r>
          </a:p>
          <a:p>
            <a:r>
              <a:rPr lang="en-US" dirty="0" smtClean="0"/>
              <a:t>Need the biblical perspective</a:t>
            </a:r>
          </a:p>
          <a:p>
            <a:pPr lvl="1"/>
            <a:r>
              <a:rPr lang="en-US" dirty="0" smtClean="0"/>
              <a:t>1 </a:t>
            </a:r>
            <a:r>
              <a:rPr lang="en-US" smtClean="0"/>
              <a:t>Corinthians 2:9-11</a:t>
            </a:r>
            <a:endParaRPr lang="en-US" dirty="0" smtClean="0"/>
          </a:p>
          <a:p>
            <a:pPr lvl="1"/>
            <a:r>
              <a:rPr lang="en-US" dirty="0" smtClean="0"/>
              <a:t>Ephesians 3:1-7</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3657600"/>
            <a:ext cx="8229600" cy="2284990"/>
          </a:xfrm>
        </p:spPr>
        <p:txBody>
          <a:bodyPr/>
          <a:lstStyle/>
          <a:p>
            <a:r>
              <a:rPr lang="en-US" dirty="0" smtClean="0"/>
              <a:t>Is this possible?</a:t>
            </a:r>
          </a:p>
          <a:p>
            <a:r>
              <a:rPr lang="en-US" dirty="0" smtClean="0"/>
              <a:t>Is it biblical?</a:t>
            </a:r>
            <a:endParaRPr lang="en-US" dirty="0"/>
          </a:p>
        </p:txBody>
      </p:sp>
      <p:sp>
        <p:nvSpPr>
          <p:cNvPr id="4" name="TextBox 3"/>
          <p:cNvSpPr txBox="1"/>
          <p:nvPr/>
        </p:nvSpPr>
        <p:spPr>
          <a:xfrm>
            <a:off x="1524000" y="1828800"/>
            <a:ext cx="2133600" cy="923330"/>
          </a:xfrm>
          <a:prstGeom prst="rect">
            <a:avLst/>
          </a:prstGeom>
          <a:noFill/>
        </p:spPr>
        <p:txBody>
          <a:bodyPr wrap="square" rtlCol="0">
            <a:spAutoFit/>
          </a:bodyPr>
          <a:lstStyle/>
          <a:p>
            <a:pPr algn="ctr"/>
            <a:r>
              <a:rPr lang="en-US" sz="5400" dirty="0" smtClean="0">
                <a:solidFill>
                  <a:schemeClr val="bg1"/>
                </a:solidFill>
              </a:rPr>
              <a:t>Rules</a:t>
            </a:r>
            <a:endParaRPr lang="en-US" sz="5400" dirty="0">
              <a:solidFill>
                <a:schemeClr val="bg1"/>
              </a:solidFill>
            </a:endParaRPr>
          </a:p>
        </p:txBody>
      </p:sp>
      <p:sp>
        <p:nvSpPr>
          <p:cNvPr id="5" name="TextBox 4"/>
          <p:cNvSpPr txBox="1"/>
          <p:nvPr/>
        </p:nvSpPr>
        <p:spPr>
          <a:xfrm>
            <a:off x="5181600" y="1695450"/>
            <a:ext cx="2590800" cy="923330"/>
          </a:xfrm>
          <a:prstGeom prst="rect">
            <a:avLst/>
          </a:prstGeom>
          <a:noFill/>
        </p:spPr>
        <p:txBody>
          <a:bodyPr wrap="square" rtlCol="0">
            <a:spAutoFit/>
          </a:bodyPr>
          <a:lstStyle/>
          <a:p>
            <a:pPr algn="ctr"/>
            <a:r>
              <a:rPr lang="en-US" sz="5400" dirty="0" smtClean="0">
                <a:solidFill>
                  <a:schemeClr val="bg1"/>
                </a:solidFill>
              </a:rPr>
              <a:t>Religion</a:t>
            </a:r>
            <a:endParaRPr lang="en-US" sz="5400" dirty="0">
              <a:solidFill>
                <a:schemeClr val="bg1"/>
              </a:solidFill>
            </a:endParaRPr>
          </a:p>
        </p:txBody>
      </p:sp>
      <p:sp>
        <p:nvSpPr>
          <p:cNvPr id="7" name="TextBox 6"/>
          <p:cNvSpPr txBox="1"/>
          <p:nvPr/>
        </p:nvSpPr>
        <p:spPr>
          <a:xfrm>
            <a:off x="0" y="3352800"/>
            <a:ext cx="9144000" cy="1015663"/>
          </a:xfrm>
          <a:prstGeom prst="rect">
            <a:avLst/>
          </a:prstGeom>
          <a:noFill/>
        </p:spPr>
        <p:txBody>
          <a:bodyPr wrap="square" rtlCol="0">
            <a:spAutoFit/>
          </a:bodyPr>
          <a:lstStyle/>
          <a:p>
            <a:pPr algn="ctr"/>
            <a:r>
              <a:rPr lang="en-US" sz="6000" dirty="0" smtClean="0">
                <a:solidFill>
                  <a:schemeClr val="bg1"/>
                </a:solidFill>
              </a:rPr>
              <a:t>Relationship</a:t>
            </a:r>
            <a:endParaRPr lang="en-US" sz="6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iterate type="lt">
                                    <p:tmPct val="5000"/>
                                  </p:iterate>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 calcmode="lin" valueType="num">
                                      <p:cBhvr>
                                        <p:cTn id="20" dur="500" fill="hold"/>
                                        <p:tgtEl>
                                          <p:spTgt spid="7"/>
                                        </p:tgtEl>
                                        <p:attrNameLst>
                                          <p:attrName>style.rotation</p:attrName>
                                        </p:attrNameLst>
                                      </p:cBhvr>
                                      <p:tavLst>
                                        <p:tav tm="0">
                                          <p:val>
                                            <p:fltVal val="90"/>
                                          </p:val>
                                        </p:tav>
                                        <p:tav tm="100000">
                                          <p:val>
                                            <p:fltVal val="0"/>
                                          </p:val>
                                        </p:tav>
                                      </p:tavLst>
                                    </p:anim>
                                    <p:animEffect transition="in" filter="fade">
                                      <p:cBhvr>
                                        <p:cTn id="21" dur="500"/>
                                        <p:tgtEl>
                                          <p:spTgt spid="7"/>
                                        </p:tgtEl>
                                      </p:cBhvr>
                                    </p:animEffect>
                                  </p:childTnLst>
                                </p:cTn>
                              </p:par>
                            </p:childTnLst>
                          </p:cTn>
                        </p:par>
                        <p:par>
                          <p:cTn id="22" fill="hold">
                            <p:stCondLst>
                              <p:cond delay="775"/>
                            </p:stCondLst>
                            <p:childTnLst>
                              <p:par>
                                <p:cTn id="23" presetID="64" presetClass="path" presetSubtype="0" accel="50000" decel="50000" fill="hold" grpId="1" nodeType="afterEffect">
                                  <p:stCondLst>
                                    <p:cond delay="0"/>
                                  </p:stCondLst>
                                  <p:iterate type="lt">
                                    <p:tmPct val="0"/>
                                  </p:iterate>
                                  <p:childTnLst>
                                    <p:animMotion origin="layout" path="M 0 -2.96296E-6 L 0 -0.26296 " pathEditMode="relative" rAng="0" ptsTypes="AA">
                                      <p:cBhvr>
                                        <p:cTn id="24" dur="500" fill="hold"/>
                                        <p:tgtEl>
                                          <p:spTgt spid="7"/>
                                        </p:tgtEl>
                                        <p:attrNameLst>
                                          <p:attrName>ppt_x</p:attrName>
                                          <p:attrName>ppt_y</p:attrName>
                                        </p:attrNameLst>
                                      </p:cBhvr>
                                      <p:rCtr x="0" y="-131"/>
                                    </p:animMotion>
                                  </p:childTnLst>
                                </p:cTn>
                              </p:par>
                              <p:par>
                                <p:cTn id="25" presetID="9" presetClass="exit" presetSubtype="0" fill="hold" grpId="1" nodeType="withEffect">
                                  <p:stCondLst>
                                    <p:cond delay="0"/>
                                  </p:stCondLst>
                                  <p:childTnLst>
                                    <p:animEffect transition="out" filter="dissolve">
                                      <p:cBhvr>
                                        <p:cTn id="26" dur="500"/>
                                        <p:tgtEl>
                                          <p:spTgt spid="4"/>
                                        </p:tgtEl>
                                      </p:cBhvr>
                                    </p:animEffect>
                                    <p:set>
                                      <p:cBhvr>
                                        <p:cTn id="27" dur="1" fill="hold">
                                          <p:stCondLst>
                                            <p:cond delay="499"/>
                                          </p:stCondLst>
                                        </p:cTn>
                                        <p:tgtEl>
                                          <p:spTgt spid="4"/>
                                        </p:tgtEl>
                                        <p:attrNameLst>
                                          <p:attrName>style.visibility</p:attrName>
                                        </p:attrNameLst>
                                      </p:cBhvr>
                                      <p:to>
                                        <p:strVal val="hidden"/>
                                      </p:to>
                                    </p:set>
                                  </p:childTnLst>
                                </p:cTn>
                              </p:par>
                              <p:par>
                                <p:cTn id="28" presetID="9" presetClass="exit" presetSubtype="0" fill="hold" grpId="1" nodeType="withEffect">
                                  <p:stCondLst>
                                    <p:cond delay="0"/>
                                  </p:stCondLst>
                                  <p:childTnLst>
                                    <p:animEffect transition="out" filter="dissolve">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anim calcmode="lin" valueType="num">
                                      <p:cBhvr>
                                        <p:cTn id="35"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 calcmode="lin" valueType="num">
                                      <p:cBhvr>
                                        <p:cTn id="42"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43"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4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4" grpId="1"/>
      <p:bldP spid="5" grpId="0"/>
      <p:bldP spid="5" grpId="1"/>
      <p:bldP spid="7" grpId="0"/>
      <p:bldP spid="7" grpId="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3" name="Content Placeholder 2"/>
          <p:cNvSpPr>
            <a:spLocks noGrp="1"/>
          </p:cNvSpPr>
          <p:nvPr>
            <p:ph idx="1"/>
          </p:nvPr>
        </p:nvSpPr>
        <p:spPr/>
        <p:txBody>
          <a:bodyPr/>
          <a:lstStyle/>
          <a:p>
            <a:r>
              <a:rPr lang="en-US" dirty="0" smtClean="0"/>
              <a:t>Religion painted with a negative brush</a:t>
            </a:r>
          </a:p>
          <a:p>
            <a:r>
              <a:rPr lang="en-US" dirty="0" smtClean="0"/>
              <a:t>Why do people feel this way?</a:t>
            </a:r>
          </a:p>
          <a:p>
            <a:pPr lvl="1"/>
            <a:r>
              <a:rPr lang="en-US" dirty="0" smtClean="0"/>
              <a:t>Bad experience</a:t>
            </a:r>
          </a:p>
          <a:p>
            <a:pPr lvl="1"/>
            <a:r>
              <a:rPr lang="en-US" dirty="0" smtClean="0"/>
              <a:t>Corruption</a:t>
            </a:r>
          </a:p>
          <a:p>
            <a:pPr lvl="1"/>
            <a:r>
              <a:rPr lang="en-US" dirty="0" smtClean="0"/>
              <a:t>Don’t want to be told what to do</a:t>
            </a:r>
          </a:p>
          <a:p>
            <a:pPr lvl="1"/>
            <a:endParaRPr lang="en-US" dirty="0"/>
          </a:p>
        </p:txBody>
      </p:sp>
      <p:sp>
        <p:nvSpPr>
          <p:cNvPr id="9" name="Rectangle 8"/>
          <p:cNvSpPr/>
          <p:nvPr/>
        </p:nvSpPr>
        <p:spPr>
          <a:xfrm>
            <a:off x="476250" y="1219200"/>
            <a:ext cx="8077200" cy="51816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Now back to the point, one thing is vital to mention</a:t>
            </a:r>
            <a:br>
              <a:rPr lang="en-US" sz="2400" dirty="0"/>
            </a:br>
            <a:r>
              <a:rPr lang="en-US" sz="2400" dirty="0"/>
              <a:t>How Jesus and religion are on opposite spectrums</a:t>
            </a:r>
            <a:br>
              <a:rPr lang="en-US" sz="2400" dirty="0"/>
            </a:br>
            <a:r>
              <a:rPr lang="en-US" sz="2400" dirty="0"/>
              <a:t>See one’s the work of God, but one’s a man made invention</a:t>
            </a:r>
            <a:br>
              <a:rPr lang="en-US" sz="2400" dirty="0"/>
            </a:br>
            <a:r>
              <a:rPr lang="en-US" sz="2400" dirty="0"/>
              <a:t>See one is the cure, but the other’s the infection</a:t>
            </a:r>
            <a:br>
              <a:rPr lang="en-US" sz="2400" dirty="0"/>
            </a:br>
            <a:r>
              <a:rPr lang="en-US" sz="2400" dirty="0"/>
              <a:t>See because religion says do, Jesus says done</a:t>
            </a:r>
            <a:br>
              <a:rPr lang="en-US" sz="2400" dirty="0"/>
            </a:br>
            <a:r>
              <a:rPr lang="en-US" sz="2400" dirty="0"/>
              <a:t>Religion says slave, Jesus says son</a:t>
            </a:r>
            <a:br>
              <a:rPr lang="en-US" sz="2400" dirty="0"/>
            </a:br>
            <a:r>
              <a:rPr lang="en-US" sz="2400" dirty="0"/>
              <a:t>Religion puts you in bondage, while Jesus sets you free</a:t>
            </a:r>
            <a:br>
              <a:rPr lang="en-US" sz="2400" dirty="0"/>
            </a:br>
            <a:r>
              <a:rPr lang="en-US" sz="2400" dirty="0"/>
              <a:t>Religion makes you blind, but Jesus makes you see</a:t>
            </a:r>
            <a:br>
              <a:rPr lang="en-US" sz="2400" dirty="0"/>
            </a:br>
            <a:r>
              <a:rPr lang="en-US" sz="2400" dirty="0"/>
              <a:t>And that’s why religion and Jesus are two different clans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500" fill="hold"/>
                                        <p:tgtEl>
                                          <p:spTgt spid="9"/>
                                        </p:tgtEl>
                                        <p:attrNameLst>
                                          <p:attrName>ppt_w</p:attrName>
                                        </p:attrNameLst>
                                      </p:cBhvr>
                                      <p:tavLst>
                                        <p:tav tm="0">
                                          <p:val>
                                            <p:fltVal val="0"/>
                                          </p:val>
                                        </p:tav>
                                        <p:tav tm="100000">
                                          <p:val>
                                            <p:strVal val="#ppt_w"/>
                                          </p:val>
                                        </p:tav>
                                      </p:tavLst>
                                    </p:anim>
                                    <p:anim calcmode="lin" valueType="num">
                                      <p:cBhvr>
                                        <p:cTn id="15" dur="500" fill="hold"/>
                                        <p:tgtEl>
                                          <p:spTgt spid="9"/>
                                        </p:tgtEl>
                                        <p:attrNameLst>
                                          <p:attrName>ppt_h</p:attrName>
                                        </p:attrNameLst>
                                      </p:cBhvr>
                                      <p:tavLst>
                                        <p:tav tm="0">
                                          <p:val>
                                            <p:fltVal val="0"/>
                                          </p:val>
                                        </p:tav>
                                        <p:tav tm="100000">
                                          <p:val>
                                            <p:strVal val="#ppt_h"/>
                                          </p:val>
                                        </p:tav>
                                      </p:tavLst>
                                    </p:anim>
                                    <p:animEffect transition="in" filter="fade">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1" end="1"/>
                                            </p:txEl>
                                          </p:spTgt>
                                        </p:tgtEl>
                                      </p:cBhvr>
                                    </p:animEffect>
                                  </p:childTnLst>
                                </p:cTn>
                              </p:par>
                              <p:par>
                                <p:cTn id="24" presetID="2" presetClass="exit" presetSubtype="3" fill="hold" grpId="1" nodeType="withEffect">
                                  <p:stCondLst>
                                    <p:cond delay="0"/>
                                  </p:stCondLst>
                                  <p:childTnLst>
                                    <p:anim calcmode="lin" valueType="num">
                                      <p:cBhvr additive="base">
                                        <p:cTn id="25" dur="500"/>
                                        <p:tgtEl>
                                          <p:spTgt spid="9"/>
                                        </p:tgtEl>
                                        <p:attrNameLst>
                                          <p:attrName>ppt_x</p:attrName>
                                        </p:attrNameLst>
                                      </p:cBhvr>
                                      <p:tavLst>
                                        <p:tav tm="0">
                                          <p:val>
                                            <p:strVal val="ppt_x"/>
                                          </p:val>
                                        </p:tav>
                                        <p:tav tm="100000">
                                          <p:val>
                                            <p:strVal val="1+ppt_w/2"/>
                                          </p:val>
                                        </p:tav>
                                      </p:tavLst>
                                    </p:anim>
                                    <p:anim calcmode="lin" valueType="num">
                                      <p:cBhvr additive="base">
                                        <p:cTn id="26" dur="500"/>
                                        <p:tgtEl>
                                          <p:spTgt spid="9"/>
                                        </p:tgtEl>
                                        <p:attrNameLst>
                                          <p:attrName>ppt_y</p:attrName>
                                        </p:attrNameLst>
                                      </p:cBhvr>
                                      <p:tavLst>
                                        <p:tav tm="0">
                                          <p:val>
                                            <p:strVal val="ppt_y"/>
                                          </p:val>
                                        </p:tav>
                                        <p:tav tm="100000">
                                          <p:val>
                                            <p:strVal val="0-ppt_h/2"/>
                                          </p:val>
                                        </p:tav>
                                      </p:tavLst>
                                    </p:anim>
                                    <p:set>
                                      <p:cBhvr>
                                        <p:cTn id="27" dur="1" fill="hold">
                                          <p:stCondLst>
                                            <p:cond delay="499"/>
                                          </p:stCondLst>
                                        </p:cTn>
                                        <p:tgtEl>
                                          <p:spTgt spid="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3"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40"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1" dur="5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7"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P spid="9" grpId="1"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4" name="Content Placeholder 3"/>
          <p:cNvSpPr>
            <a:spLocks noGrp="1"/>
          </p:cNvSpPr>
          <p:nvPr>
            <p:ph idx="1"/>
          </p:nvPr>
        </p:nvSpPr>
        <p:spPr/>
        <p:txBody>
          <a:bodyPr/>
          <a:lstStyle/>
          <a:p>
            <a:r>
              <a:rPr lang="en-US" dirty="0" smtClean="0"/>
              <a:t>Define</a:t>
            </a:r>
          </a:p>
          <a:p>
            <a:r>
              <a:rPr lang="en-US" dirty="0" smtClean="0"/>
              <a:t>Two elements identified </a:t>
            </a:r>
          </a:p>
          <a:p>
            <a:pPr lvl="1"/>
            <a:r>
              <a:rPr lang="en-US" dirty="0" smtClean="0"/>
              <a:t>A set of beliefs held by a group of people</a:t>
            </a:r>
          </a:p>
          <a:p>
            <a:pPr lvl="1"/>
            <a:r>
              <a:rPr lang="en-US" dirty="0" smtClean="0"/>
              <a:t>A set of practices performed by a group of people</a:t>
            </a:r>
          </a:p>
          <a:p>
            <a:r>
              <a:rPr lang="en-US" dirty="0" smtClean="0"/>
              <a:t>Must be an approved standard!</a:t>
            </a:r>
            <a:endParaRPr lang="en-US" dirty="0"/>
          </a:p>
        </p:txBody>
      </p:sp>
      <p:sp>
        <p:nvSpPr>
          <p:cNvPr id="5" name="Rectangle 4"/>
          <p:cNvSpPr/>
          <p:nvPr/>
        </p:nvSpPr>
        <p:spPr>
          <a:xfrm>
            <a:off x="457200" y="1314450"/>
            <a:ext cx="8077200" cy="51816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AutoNum type="arabicPeriod"/>
            </a:pPr>
            <a:r>
              <a:rPr lang="en-US" sz="2800" dirty="0" smtClean="0"/>
              <a:t>A set of beliefs concerning the cause, nature, and purpose of the universe, especially when considered as the creation of a superhuman agency or agencies, usually involving devotional and ritual observances, and often containing a moral code governing the conduct of human affairs.</a:t>
            </a:r>
          </a:p>
          <a:p>
            <a:pPr marL="514350" indent="-514350">
              <a:buAutoNum type="arabicPeriod"/>
            </a:pPr>
            <a:r>
              <a:rPr lang="en-US" sz="2800" dirty="0" smtClean="0"/>
              <a:t>A specific fundamental set of beliefs and practices generally agreed upon by a number of persons or sects: the Christian religion; the Buddhist religion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p:cTn id="21" dur="5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22" dur="5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23" dur="500"/>
                                        <p:tgtEl>
                                          <p:spTgt spid="4">
                                            <p:txEl>
                                              <p:pRg st="1" end="1"/>
                                            </p:txEl>
                                          </p:spTgt>
                                        </p:tgtEl>
                                      </p:cBhvr>
                                    </p:animEffect>
                                  </p:childTnLst>
                                </p:cTn>
                              </p:par>
                              <p:par>
                                <p:cTn id="24" presetID="2" presetClass="exit" presetSubtype="3" fill="hold" grpId="1" nodeType="withEffect">
                                  <p:stCondLst>
                                    <p:cond delay="0"/>
                                  </p:stCondLst>
                                  <p:childTnLst>
                                    <p:anim calcmode="lin" valueType="num">
                                      <p:cBhvr additive="base">
                                        <p:cTn id="25" dur="500"/>
                                        <p:tgtEl>
                                          <p:spTgt spid="5"/>
                                        </p:tgtEl>
                                        <p:attrNameLst>
                                          <p:attrName>ppt_x</p:attrName>
                                        </p:attrNameLst>
                                      </p:cBhvr>
                                      <p:tavLst>
                                        <p:tav tm="0">
                                          <p:val>
                                            <p:strVal val="ppt_x"/>
                                          </p:val>
                                        </p:tav>
                                        <p:tav tm="100000">
                                          <p:val>
                                            <p:strVal val="1+ppt_w/2"/>
                                          </p:val>
                                        </p:tav>
                                      </p:tavLst>
                                    </p:anim>
                                    <p:anim calcmode="lin" valueType="num">
                                      <p:cBhvr additive="base">
                                        <p:cTn id="26" dur="500"/>
                                        <p:tgtEl>
                                          <p:spTgt spid="5"/>
                                        </p:tgtEl>
                                        <p:attrNameLst>
                                          <p:attrName>ppt_y</p:attrName>
                                        </p:attrNameLst>
                                      </p:cBhvr>
                                      <p:tavLst>
                                        <p:tav tm="0">
                                          <p:val>
                                            <p:strVal val="ppt_y"/>
                                          </p:val>
                                        </p:tav>
                                        <p:tav tm="100000">
                                          <p:val>
                                            <p:strVal val="0-ppt_h/2"/>
                                          </p:val>
                                        </p:tav>
                                      </p:tavLst>
                                    </p:anim>
                                    <p:set>
                                      <p:cBhvr>
                                        <p:cTn id="27" dur="1" fill="hold">
                                          <p:stCondLst>
                                            <p:cond delay="4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p:cTn id="32" dur="5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33" dur="5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34" dur="500"/>
                                        <p:tgtEl>
                                          <p:spTgt spid="4">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 calcmode="lin" valueType="num">
                                      <p:cBhvr>
                                        <p:cTn id="39" dur="5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40" dur="5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41" dur="500"/>
                                        <p:tgtEl>
                                          <p:spTgt spid="4">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4">
                                            <p:txEl>
                                              <p:pRg st="4" end="4"/>
                                            </p:txEl>
                                          </p:spTgt>
                                        </p:tgtEl>
                                        <p:attrNameLst>
                                          <p:attrName>style.visibility</p:attrName>
                                        </p:attrNameLst>
                                      </p:cBhvr>
                                      <p:to>
                                        <p:strVal val="visible"/>
                                      </p:to>
                                    </p:set>
                                    <p:anim calcmode="lin" valueType="num">
                                      <p:cBhvr>
                                        <p:cTn id="46" dur="5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47" dur="5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4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3" name="Content Placeholder 2"/>
          <p:cNvSpPr>
            <a:spLocks noGrp="1"/>
          </p:cNvSpPr>
          <p:nvPr>
            <p:ph idx="1"/>
          </p:nvPr>
        </p:nvSpPr>
        <p:spPr/>
        <p:txBody>
          <a:bodyPr/>
          <a:lstStyle/>
          <a:p>
            <a:r>
              <a:rPr lang="en-US" dirty="0" smtClean="0"/>
              <a:t>True Religion</a:t>
            </a:r>
          </a:p>
          <a:p>
            <a:pPr lvl="1"/>
            <a:r>
              <a:rPr lang="en-US" dirty="0" smtClean="0"/>
              <a:t>Pure and undefiled</a:t>
            </a:r>
          </a:p>
          <a:p>
            <a:r>
              <a:rPr lang="en-US" dirty="0" smtClean="0"/>
              <a:t>Religion can be rendered useless</a:t>
            </a:r>
          </a:p>
          <a:p>
            <a:pPr lvl="1"/>
            <a:r>
              <a:rPr lang="en-US" dirty="0" smtClean="0"/>
              <a:t>Did Jesus condemn all religion of His day?</a:t>
            </a:r>
          </a:p>
          <a:p>
            <a:pPr lvl="1"/>
            <a:r>
              <a:rPr lang="en-US" dirty="0" smtClean="0"/>
              <a:t>Condemned not for what they did, but for what they left undone!</a:t>
            </a:r>
          </a:p>
          <a:p>
            <a:pPr lvl="1"/>
            <a:endParaRPr lang="en-US" dirty="0" smtClean="0"/>
          </a:p>
          <a:p>
            <a:endParaRPr lang="en-US" dirty="0"/>
          </a:p>
        </p:txBody>
      </p:sp>
      <p:sp>
        <p:nvSpPr>
          <p:cNvPr id="4" name="Rectangle 3"/>
          <p:cNvSpPr/>
          <p:nvPr/>
        </p:nvSpPr>
        <p:spPr>
          <a:xfrm>
            <a:off x="485775" y="1247775"/>
            <a:ext cx="8077200" cy="51816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James 1:26–27 </a:t>
            </a:r>
          </a:p>
          <a:p>
            <a:r>
              <a:rPr lang="en-US" sz="3200" dirty="0" smtClean="0"/>
              <a:t>26 If anyone among you thinks he is religious, and does not bridle his tongue but deceives his own heart, this one’s religion </a:t>
            </a:r>
            <a:r>
              <a:rPr lang="en-US" sz="3200" i="1" dirty="0" smtClean="0"/>
              <a:t>is</a:t>
            </a:r>
            <a:r>
              <a:rPr lang="en-US" sz="3200" dirty="0" smtClean="0"/>
              <a:t> useless. 27 Pure and undefiled religion before God and the Father is this: to visit orphans and widows in their trouble, </a:t>
            </a:r>
            <a:r>
              <a:rPr lang="en-US" sz="3200" i="1" dirty="0" smtClean="0"/>
              <a:t>and</a:t>
            </a:r>
            <a:r>
              <a:rPr lang="en-US" sz="3200" dirty="0" smtClean="0"/>
              <a:t> to keep oneself unspotted from the world. </a:t>
            </a:r>
            <a:endParaRPr lang="en-US" sz="3200" dirty="0"/>
          </a:p>
        </p:txBody>
      </p:sp>
      <p:sp>
        <p:nvSpPr>
          <p:cNvPr id="5" name="Rectangle 4"/>
          <p:cNvSpPr/>
          <p:nvPr/>
        </p:nvSpPr>
        <p:spPr>
          <a:xfrm>
            <a:off x="457200" y="1219200"/>
            <a:ext cx="8077200" cy="51816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Matthew 23:23 </a:t>
            </a:r>
          </a:p>
          <a:p>
            <a:r>
              <a:rPr lang="en-US" sz="3200" dirty="0" smtClean="0"/>
              <a:t>23 “Woe to you, scribes and Pharisees, hypocrites! For you pay tithe of mint and anise and </a:t>
            </a:r>
            <a:r>
              <a:rPr lang="en-US" sz="3200" dirty="0" err="1" smtClean="0"/>
              <a:t>cummin</a:t>
            </a:r>
            <a:r>
              <a:rPr lang="en-US" sz="3200" dirty="0" smtClean="0"/>
              <a:t>, and have neglected the weightier </a:t>
            </a:r>
            <a:r>
              <a:rPr lang="en-US" sz="3200" i="1" dirty="0" smtClean="0"/>
              <a:t>matters</a:t>
            </a:r>
            <a:r>
              <a:rPr lang="en-US" sz="3200" dirty="0" smtClean="0"/>
              <a:t> of the law: justice and mercy and faith. These you ought to have done, without leaving the others undone. </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1" end="1"/>
                                            </p:txEl>
                                          </p:spTgt>
                                        </p:tgtEl>
                                      </p:cBhvr>
                                    </p:animEffect>
                                  </p:childTnLst>
                                </p:cTn>
                              </p:par>
                              <p:par>
                                <p:cTn id="24" presetID="2" presetClass="exit" presetSubtype="3" fill="hold" grpId="1" nodeType="withEffect">
                                  <p:stCondLst>
                                    <p:cond delay="0"/>
                                  </p:stCondLst>
                                  <p:childTnLst>
                                    <p:anim calcmode="lin" valueType="num">
                                      <p:cBhvr additive="base">
                                        <p:cTn id="25" dur="500"/>
                                        <p:tgtEl>
                                          <p:spTgt spid="4"/>
                                        </p:tgtEl>
                                        <p:attrNameLst>
                                          <p:attrName>ppt_x</p:attrName>
                                        </p:attrNameLst>
                                      </p:cBhvr>
                                      <p:tavLst>
                                        <p:tav tm="0">
                                          <p:val>
                                            <p:strVal val="ppt_x"/>
                                          </p:val>
                                        </p:tav>
                                        <p:tav tm="100000">
                                          <p:val>
                                            <p:strVal val="1+ppt_w/2"/>
                                          </p:val>
                                        </p:tav>
                                      </p:tavLst>
                                    </p:anim>
                                    <p:anim calcmode="lin" valueType="num">
                                      <p:cBhvr additive="base">
                                        <p:cTn id="26" dur="500"/>
                                        <p:tgtEl>
                                          <p:spTgt spid="4"/>
                                        </p:tgtEl>
                                        <p:attrNameLst>
                                          <p:attrName>ppt_y</p:attrName>
                                        </p:attrNameLst>
                                      </p:cBhvr>
                                      <p:tavLst>
                                        <p:tav tm="0">
                                          <p:val>
                                            <p:strVal val="ppt_y"/>
                                          </p:val>
                                        </p:tav>
                                        <p:tav tm="100000">
                                          <p:val>
                                            <p:strVal val="0-ppt_h/2"/>
                                          </p:val>
                                        </p:tav>
                                      </p:tavLst>
                                    </p:anim>
                                    <p:set>
                                      <p:cBhvr>
                                        <p:cTn id="27" dur="1" fill="hold">
                                          <p:stCondLst>
                                            <p:cond delay="499"/>
                                          </p:stCondLst>
                                        </p:cTn>
                                        <p:tgtEl>
                                          <p:spTgt spid="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3"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40"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1" dur="5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p:cTn id="46" dur="500" fill="hold"/>
                                        <p:tgtEl>
                                          <p:spTgt spid="5"/>
                                        </p:tgtEl>
                                        <p:attrNameLst>
                                          <p:attrName>ppt_w</p:attrName>
                                        </p:attrNameLst>
                                      </p:cBhvr>
                                      <p:tavLst>
                                        <p:tav tm="0">
                                          <p:val>
                                            <p:fltVal val="0"/>
                                          </p:val>
                                        </p:tav>
                                        <p:tav tm="100000">
                                          <p:val>
                                            <p:strVal val="#ppt_w"/>
                                          </p:val>
                                        </p:tav>
                                      </p:tavLst>
                                    </p:anim>
                                    <p:anim calcmode="lin" valueType="num">
                                      <p:cBhvr>
                                        <p:cTn id="47" dur="500" fill="hold"/>
                                        <p:tgtEl>
                                          <p:spTgt spid="5"/>
                                        </p:tgtEl>
                                        <p:attrNameLst>
                                          <p:attrName>ppt_h</p:attrName>
                                        </p:attrNameLst>
                                      </p:cBhvr>
                                      <p:tavLst>
                                        <p:tav tm="0">
                                          <p:val>
                                            <p:fltVal val="0"/>
                                          </p:val>
                                        </p:tav>
                                        <p:tav tm="100000">
                                          <p:val>
                                            <p:strVal val="#ppt_h"/>
                                          </p:val>
                                        </p:tav>
                                      </p:tavLst>
                                    </p:anim>
                                    <p:animEffect transition="in" filter="fade">
                                      <p:cBhvr>
                                        <p:cTn id="48" dur="500"/>
                                        <p:tgtEl>
                                          <p:spTgt spid="5"/>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 calcmode="lin" valueType="num">
                                      <p:cBhvr>
                                        <p:cTn id="53"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54"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55" dur="500"/>
                                        <p:tgtEl>
                                          <p:spTgt spid="3">
                                            <p:txEl>
                                              <p:pRg st="4" end="4"/>
                                            </p:txEl>
                                          </p:spTgt>
                                        </p:tgtEl>
                                      </p:cBhvr>
                                    </p:animEffect>
                                  </p:childTnLst>
                                </p:cTn>
                              </p:par>
                              <p:par>
                                <p:cTn id="56" presetID="2" presetClass="exit" presetSubtype="3" fill="hold" grpId="1" nodeType="withEffect">
                                  <p:stCondLst>
                                    <p:cond delay="0"/>
                                  </p:stCondLst>
                                  <p:childTnLst>
                                    <p:anim calcmode="lin" valueType="num">
                                      <p:cBhvr additive="base">
                                        <p:cTn id="57" dur="500"/>
                                        <p:tgtEl>
                                          <p:spTgt spid="5"/>
                                        </p:tgtEl>
                                        <p:attrNameLst>
                                          <p:attrName>ppt_x</p:attrName>
                                        </p:attrNameLst>
                                      </p:cBhvr>
                                      <p:tavLst>
                                        <p:tav tm="0">
                                          <p:val>
                                            <p:strVal val="ppt_x"/>
                                          </p:val>
                                        </p:tav>
                                        <p:tav tm="100000">
                                          <p:val>
                                            <p:strVal val="1+ppt_w/2"/>
                                          </p:val>
                                        </p:tav>
                                      </p:tavLst>
                                    </p:anim>
                                    <p:anim calcmode="lin" valueType="num">
                                      <p:cBhvr additive="base">
                                        <p:cTn id="58" dur="500"/>
                                        <p:tgtEl>
                                          <p:spTgt spid="5"/>
                                        </p:tgtEl>
                                        <p:attrNameLst>
                                          <p:attrName>ppt_y</p:attrName>
                                        </p:attrNameLst>
                                      </p:cBhvr>
                                      <p:tavLst>
                                        <p:tav tm="0">
                                          <p:val>
                                            <p:strVal val="ppt_y"/>
                                          </p:val>
                                        </p:tav>
                                        <p:tav tm="100000">
                                          <p:val>
                                            <p:strVal val="0-ppt_h/2"/>
                                          </p:val>
                                        </p:tav>
                                      </p:tavLst>
                                    </p:anim>
                                    <p:set>
                                      <p:cBhvr>
                                        <p:cTn id="59"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P spid="5" grpId="1"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3" name="Content Placeholder 2"/>
          <p:cNvSpPr>
            <a:spLocks noGrp="1"/>
          </p:cNvSpPr>
          <p:nvPr>
            <p:ph idx="1"/>
          </p:nvPr>
        </p:nvSpPr>
        <p:spPr/>
        <p:txBody>
          <a:bodyPr/>
          <a:lstStyle/>
          <a:p>
            <a:r>
              <a:rPr lang="en-US" dirty="0" smtClean="0"/>
              <a:t>True religion should not be done away with!</a:t>
            </a:r>
          </a:p>
          <a:p>
            <a:r>
              <a:rPr lang="en-US" dirty="0" smtClean="0"/>
              <a:t>Hypocrisy is condemned</a:t>
            </a:r>
          </a:p>
          <a:p>
            <a:pPr lvl="1"/>
            <a:r>
              <a:rPr lang="en-US" dirty="0" smtClean="0"/>
              <a:t>Hypocrites should conform to true religion!</a:t>
            </a:r>
          </a:p>
          <a:p>
            <a:r>
              <a:rPr lang="en-US" dirty="0" smtClean="0"/>
              <a:t>Religion is not bad</a:t>
            </a:r>
          </a:p>
          <a:p>
            <a:pPr lvl="1"/>
            <a:r>
              <a:rPr lang="en-US" dirty="0" smtClean="0"/>
              <a:t>Necessary!</a:t>
            </a:r>
          </a:p>
          <a:p>
            <a:pPr lvl="1"/>
            <a:r>
              <a:rPr lang="en-US" dirty="0" smtClean="0"/>
              <a:t>To have a body of people who believe and do the same thing is religion!</a:t>
            </a:r>
          </a:p>
          <a:p>
            <a:endParaRPr lang="en-US" dirty="0"/>
          </a:p>
        </p:txBody>
      </p:sp>
      <p:sp>
        <p:nvSpPr>
          <p:cNvPr id="4" name="Rectangle 3"/>
          <p:cNvSpPr/>
          <p:nvPr/>
        </p:nvSpPr>
        <p:spPr>
          <a:xfrm>
            <a:off x="485775" y="1295400"/>
            <a:ext cx="8077200" cy="51816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i="1" dirty="0" smtClean="0"/>
              <a:t>You see this was me too, but no one seemed to be on to me</a:t>
            </a:r>
          </a:p>
          <a:p>
            <a:r>
              <a:rPr lang="en-US" sz="2600" i="1" dirty="0" smtClean="0"/>
              <a:t>Acting like a church kid, while addicted to pornography</a:t>
            </a:r>
          </a:p>
          <a:p>
            <a:r>
              <a:rPr lang="en-US" sz="2600" i="1" dirty="0" smtClean="0"/>
              <a:t>See on Sunday I’d go to church, but Saturday getting faded</a:t>
            </a:r>
          </a:p>
          <a:p>
            <a:r>
              <a:rPr lang="en-US" sz="2600" i="1" dirty="0" smtClean="0"/>
              <a:t>Acting if I was simply created just to have sex and get wasted</a:t>
            </a:r>
          </a:p>
          <a:p>
            <a:r>
              <a:rPr lang="en-US" sz="2600" i="1" dirty="0" smtClean="0"/>
              <a:t>See I spent my whole life building this facade of neatness</a:t>
            </a:r>
          </a:p>
          <a:p>
            <a:r>
              <a:rPr lang="en-US" sz="2600" i="1" dirty="0" smtClean="0"/>
              <a:t>But now that I know Jesus, I boast in my weakness</a:t>
            </a:r>
            <a:r>
              <a:rPr lang="en-US" sz="2600" dirty="0" smtClean="0"/>
              <a:t> </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1" end="1"/>
                                            </p:txEl>
                                          </p:spTgt>
                                        </p:tgtEl>
                                      </p:cBhvr>
                                    </p:animEffect>
                                  </p:childTnLst>
                                </p:cTn>
                              </p:par>
                              <p:par>
                                <p:cTn id="24" presetID="2" presetClass="exit" presetSubtype="3" fill="hold" grpId="1" nodeType="withEffect">
                                  <p:stCondLst>
                                    <p:cond delay="0"/>
                                  </p:stCondLst>
                                  <p:childTnLst>
                                    <p:anim calcmode="lin" valueType="num">
                                      <p:cBhvr additive="base">
                                        <p:cTn id="25" dur="500"/>
                                        <p:tgtEl>
                                          <p:spTgt spid="4"/>
                                        </p:tgtEl>
                                        <p:attrNameLst>
                                          <p:attrName>ppt_x</p:attrName>
                                        </p:attrNameLst>
                                      </p:cBhvr>
                                      <p:tavLst>
                                        <p:tav tm="0">
                                          <p:val>
                                            <p:strVal val="ppt_x"/>
                                          </p:val>
                                        </p:tav>
                                        <p:tav tm="100000">
                                          <p:val>
                                            <p:strVal val="1+ppt_w/2"/>
                                          </p:val>
                                        </p:tav>
                                      </p:tavLst>
                                    </p:anim>
                                    <p:anim calcmode="lin" valueType="num">
                                      <p:cBhvr additive="base">
                                        <p:cTn id="26" dur="500"/>
                                        <p:tgtEl>
                                          <p:spTgt spid="4"/>
                                        </p:tgtEl>
                                        <p:attrNameLst>
                                          <p:attrName>ppt_y</p:attrName>
                                        </p:attrNameLst>
                                      </p:cBhvr>
                                      <p:tavLst>
                                        <p:tav tm="0">
                                          <p:val>
                                            <p:strVal val="ppt_y"/>
                                          </p:val>
                                        </p:tav>
                                        <p:tav tm="100000">
                                          <p:val>
                                            <p:strVal val="0-ppt_h/2"/>
                                          </p:val>
                                        </p:tav>
                                      </p:tavLst>
                                    </p:anim>
                                    <p:set>
                                      <p:cBhvr>
                                        <p:cTn id="27" dur="1" fill="hold">
                                          <p:stCondLst>
                                            <p:cond delay="499"/>
                                          </p:stCondLst>
                                        </p:cTn>
                                        <p:tgtEl>
                                          <p:spTgt spid="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3"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4" dur="5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40"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41" dur="500"/>
                                        <p:tgtEl>
                                          <p:spTgt spid="3">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7"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p:cTn id="53"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54"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5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a:t>
            </a:r>
            <a:endParaRPr lang="en-US" dirty="0"/>
          </a:p>
        </p:txBody>
      </p:sp>
      <p:sp>
        <p:nvSpPr>
          <p:cNvPr id="3" name="Content Placeholder 2"/>
          <p:cNvSpPr>
            <a:spLocks noGrp="1"/>
          </p:cNvSpPr>
          <p:nvPr>
            <p:ph idx="1"/>
          </p:nvPr>
        </p:nvSpPr>
        <p:spPr>
          <a:xfrm>
            <a:off x="457200" y="1416627"/>
            <a:ext cx="8229600" cy="5060373"/>
          </a:xfrm>
        </p:spPr>
        <p:txBody>
          <a:bodyPr/>
          <a:lstStyle/>
          <a:p>
            <a:r>
              <a:rPr lang="en-US" dirty="0" smtClean="0"/>
              <a:t>Outcry against “rules”</a:t>
            </a:r>
          </a:p>
          <a:p>
            <a:r>
              <a:rPr lang="en-US" dirty="0" smtClean="0"/>
              <a:t>God has instituted rules for His kingdom</a:t>
            </a:r>
          </a:p>
          <a:p>
            <a:pPr lvl="1"/>
            <a:r>
              <a:rPr lang="en-US" dirty="0" smtClean="0"/>
              <a:t>Thou shall not…</a:t>
            </a:r>
          </a:p>
          <a:p>
            <a:pPr lvl="1"/>
            <a:r>
              <a:rPr lang="en-US" dirty="0" smtClean="0"/>
              <a:t>Thou shall…</a:t>
            </a:r>
          </a:p>
          <a:p>
            <a:r>
              <a:rPr lang="en-US" dirty="0" smtClean="0"/>
              <a:t>Rules for entering the kingdom</a:t>
            </a:r>
          </a:p>
          <a:p>
            <a:pPr lvl="1"/>
            <a:r>
              <a:rPr lang="en-US" dirty="0" smtClean="0"/>
              <a:t>Colossians 1:9-14</a:t>
            </a:r>
          </a:p>
        </p:txBody>
      </p:sp>
      <p:sp>
        <p:nvSpPr>
          <p:cNvPr id="4" name="Rectangle 3"/>
          <p:cNvSpPr/>
          <p:nvPr/>
        </p:nvSpPr>
        <p:spPr>
          <a:xfrm>
            <a:off x="533400" y="1295400"/>
            <a:ext cx="8077200" cy="51816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2 Corinthians 7:10 </a:t>
            </a:r>
          </a:p>
          <a:p>
            <a:r>
              <a:rPr lang="en-US" sz="3200" dirty="0" smtClean="0"/>
              <a:t>10 For godly sorrow produces repentance </a:t>
            </a:r>
            <a:r>
              <a:rPr lang="en-US" sz="3200" i="1" dirty="0" smtClean="0"/>
              <a:t>leading</a:t>
            </a:r>
            <a:r>
              <a:rPr lang="en-US" sz="3200" dirty="0" smtClean="0"/>
              <a:t> to salvation, not to be regretted; but the sorrow of the world produces death. </a:t>
            </a:r>
            <a:endParaRPr lang="en-US" sz="3200" dirty="0"/>
          </a:p>
        </p:txBody>
      </p:sp>
      <p:sp>
        <p:nvSpPr>
          <p:cNvPr id="5" name="Rectangle 4"/>
          <p:cNvSpPr/>
          <p:nvPr/>
        </p:nvSpPr>
        <p:spPr>
          <a:xfrm>
            <a:off x="533400" y="1295400"/>
            <a:ext cx="8077200" cy="51816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Romans 10:9–10 </a:t>
            </a:r>
          </a:p>
          <a:p>
            <a:r>
              <a:rPr lang="en-US" sz="3200" dirty="0" smtClean="0"/>
              <a:t>9 that if you confess with your mouth the Lord Jesus and believe in your heart that God has raised Him from the dead, you will be saved. 10 For with the heart one believes unto righteousness, and with the mouth confession is made unto salvation. </a:t>
            </a:r>
            <a:endParaRPr lang="en-US" sz="3200" dirty="0"/>
          </a:p>
        </p:txBody>
      </p:sp>
      <p:sp>
        <p:nvSpPr>
          <p:cNvPr id="6" name="Rectangle 5"/>
          <p:cNvSpPr/>
          <p:nvPr/>
        </p:nvSpPr>
        <p:spPr>
          <a:xfrm>
            <a:off x="533400" y="1295400"/>
            <a:ext cx="8077200" cy="5181600"/>
          </a:xfrm>
          <a:prstGeom prst="rect">
            <a:avLst/>
          </a:prstGeom>
          <a:solidFill>
            <a:schemeClr val="tx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i="1" dirty="0" smtClean="0"/>
              <a:t>1 Peter 3:21 </a:t>
            </a:r>
          </a:p>
          <a:p>
            <a:r>
              <a:rPr lang="en-US" sz="3200" dirty="0" smtClean="0"/>
              <a:t>21 There is also an antitype which now saves us—baptism (not the removal of the filth of the flesh, but the answer of a good conscience toward God), through the resurrection of Jesus Christ…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5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5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5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5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3" dur="5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animEffect transition="in" filter="fade">
                                      <p:cBhvr>
                                        <p:cTn id="51" dur="500"/>
                                        <p:tgtEl>
                                          <p:spTgt spid="4"/>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 calcmode="lin" valueType="num">
                                      <p:cBhvr>
                                        <p:cTn id="56" dur="500" fill="hold"/>
                                        <p:tgtEl>
                                          <p:spTgt spid="5"/>
                                        </p:tgtEl>
                                        <p:attrNameLst>
                                          <p:attrName>ppt_w</p:attrName>
                                        </p:attrNameLst>
                                      </p:cBhvr>
                                      <p:tavLst>
                                        <p:tav tm="0">
                                          <p:val>
                                            <p:fltVal val="0"/>
                                          </p:val>
                                        </p:tav>
                                        <p:tav tm="100000">
                                          <p:val>
                                            <p:strVal val="#ppt_w"/>
                                          </p:val>
                                        </p:tav>
                                      </p:tavLst>
                                    </p:anim>
                                    <p:anim calcmode="lin" valueType="num">
                                      <p:cBhvr>
                                        <p:cTn id="57" dur="500" fill="hold"/>
                                        <p:tgtEl>
                                          <p:spTgt spid="5"/>
                                        </p:tgtEl>
                                        <p:attrNameLst>
                                          <p:attrName>ppt_h</p:attrName>
                                        </p:attrNameLst>
                                      </p:cBhvr>
                                      <p:tavLst>
                                        <p:tav tm="0">
                                          <p:val>
                                            <p:fltVal val="0"/>
                                          </p:val>
                                        </p:tav>
                                        <p:tav tm="100000">
                                          <p:val>
                                            <p:strVal val="#ppt_h"/>
                                          </p:val>
                                        </p:tav>
                                      </p:tavLst>
                                    </p:anim>
                                    <p:animEffect transition="in" filter="fade">
                                      <p:cBhvr>
                                        <p:cTn id="58" dur="500"/>
                                        <p:tgtEl>
                                          <p:spTgt spid="5"/>
                                        </p:tgtEl>
                                      </p:cBhvr>
                                    </p:animEffect>
                                  </p:childTnLst>
                                </p:cTn>
                              </p:par>
                              <p:par>
                                <p:cTn id="59" presetID="2" presetClass="exit" presetSubtype="3" fill="hold" grpId="1" nodeType="withEffect">
                                  <p:stCondLst>
                                    <p:cond delay="0"/>
                                  </p:stCondLst>
                                  <p:childTnLst>
                                    <p:anim calcmode="lin" valueType="num">
                                      <p:cBhvr additive="base">
                                        <p:cTn id="60" dur="500"/>
                                        <p:tgtEl>
                                          <p:spTgt spid="4"/>
                                        </p:tgtEl>
                                        <p:attrNameLst>
                                          <p:attrName>ppt_x</p:attrName>
                                        </p:attrNameLst>
                                      </p:cBhvr>
                                      <p:tavLst>
                                        <p:tav tm="0">
                                          <p:val>
                                            <p:strVal val="ppt_x"/>
                                          </p:val>
                                        </p:tav>
                                        <p:tav tm="100000">
                                          <p:val>
                                            <p:strVal val="1+ppt_w/2"/>
                                          </p:val>
                                        </p:tav>
                                      </p:tavLst>
                                    </p:anim>
                                    <p:anim calcmode="lin" valueType="num">
                                      <p:cBhvr additive="base">
                                        <p:cTn id="61" dur="500"/>
                                        <p:tgtEl>
                                          <p:spTgt spid="4"/>
                                        </p:tgtEl>
                                        <p:attrNameLst>
                                          <p:attrName>ppt_y</p:attrName>
                                        </p:attrNameLst>
                                      </p:cBhvr>
                                      <p:tavLst>
                                        <p:tav tm="0">
                                          <p:val>
                                            <p:strVal val="ppt_y"/>
                                          </p:val>
                                        </p:tav>
                                        <p:tav tm="100000">
                                          <p:val>
                                            <p:strVal val="0-ppt_h/2"/>
                                          </p:val>
                                        </p:tav>
                                      </p:tavLst>
                                    </p:anim>
                                    <p:set>
                                      <p:cBhvr>
                                        <p:cTn id="62" dur="1" fill="hold">
                                          <p:stCondLst>
                                            <p:cond delay="499"/>
                                          </p:stCondLst>
                                        </p:cTn>
                                        <p:tgtEl>
                                          <p:spTgt spid="4"/>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 calcmode="lin" valueType="num">
                                      <p:cBhvr>
                                        <p:cTn id="67" dur="500" fill="hold"/>
                                        <p:tgtEl>
                                          <p:spTgt spid="6"/>
                                        </p:tgtEl>
                                        <p:attrNameLst>
                                          <p:attrName>ppt_w</p:attrName>
                                        </p:attrNameLst>
                                      </p:cBhvr>
                                      <p:tavLst>
                                        <p:tav tm="0">
                                          <p:val>
                                            <p:fltVal val="0"/>
                                          </p:val>
                                        </p:tav>
                                        <p:tav tm="100000">
                                          <p:val>
                                            <p:strVal val="#ppt_w"/>
                                          </p:val>
                                        </p:tav>
                                      </p:tavLst>
                                    </p:anim>
                                    <p:anim calcmode="lin" valueType="num">
                                      <p:cBhvr>
                                        <p:cTn id="68" dur="500" fill="hold"/>
                                        <p:tgtEl>
                                          <p:spTgt spid="6"/>
                                        </p:tgtEl>
                                        <p:attrNameLst>
                                          <p:attrName>ppt_h</p:attrName>
                                        </p:attrNameLst>
                                      </p:cBhvr>
                                      <p:tavLst>
                                        <p:tav tm="0">
                                          <p:val>
                                            <p:fltVal val="0"/>
                                          </p:val>
                                        </p:tav>
                                        <p:tav tm="100000">
                                          <p:val>
                                            <p:strVal val="#ppt_h"/>
                                          </p:val>
                                        </p:tav>
                                      </p:tavLst>
                                    </p:anim>
                                    <p:animEffect transition="in" filter="fade">
                                      <p:cBhvr>
                                        <p:cTn id="69" dur="500"/>
                                        <p:tgtEl>
                                          <p:spTgt spid="6"/>
                                        </p:tgtEl>
                                      </p:cBhvr>
                                    </p:animEffect>
                                  </p:childTnLst>
                                </p:cTn>
                              </p:par>
                              <p:par>
                                <p:cTn id="70" presetID="2" presetClass="exit" presetSubtype="3" fill="hold" grpId="1" nodeType="withEffect">
                                  <p:stCondLst>
                                    <p:cond delay="0"/>
                                  </p:stCondLst>
                                  <p:childTnLst>
                                    <p:anim calcmode="lin" valueType="num">
                                      <p:cBhvr additive="base">
                                        <p:cTn id="71" dur="500"/>
                                        <p:tgtEl>
                                          <p:spTgt spid="5"/>
                                        </p:tgtEl>
                                        <p:attrNameLst>
                                          <p:attrName>ppt_x</p:attrName>
                                        </p:attrNameLst>
                                      </p:cBhvr>
                                      <p:tavLst>
                                        <p:tav tm="0">
                                          <p:val>
                                            <p:strVal val="ppt_x"/>
                                          </p:val>
                                        </p:tav>
                                        <p:tav tm="100000">
                                          <p:val>
                                            <p:strVal val="1+ppt_w/2"/>
                                          </p:val>
                                        </p:tav>
                                      </p:tavLst>
                                    </p:anim>
                                    <p:anim calcmode="lin" valueType="num">
                                      <p:cBhvr additive="base">
                                        <p:cTn id="72" dur="500"/>
                                        <p:tgtEl>
                                          <p:spTgt spid="5"/>
                                        </p:tgtEl>
                                        <p:attrNameLst>
                                          <p:attrName>ppt_y</p:attrName>
                                        </p:attrNameLst>
                                      </p:cBhvr>
                                      <p:tavLst>
                                        <p:tav tm="0">
                                          <p:val>
                                            <p:strVal val="ppt_y"/>
                                          </p:val>
                                        </p:tav>
                                        <p:tav tm="100000">
                                          <p:val>
                                            <p:strVal val="0-ppt_h/2"/>
                                          </p:val>
                                        </p:tav>
                                      </p:tavLst>
                                    </p:anim>
                                    <p:set>
                                      <p:cBhvr>
                                        <p:cTn id="73"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4" grpId="1" animBg="1"/>
      <p:bldP spid="5" grpId="0" animBg="1"/>
      <p:bldP spid="5" grpId="1"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985</Words>
  <Application>Microsoft Office PowerPoint</Application>
  <PresentationFormat>On-screen Show (4:3)</PresentationFormat>
  <Paragraphs>107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Religion, Rules and Relationship</vt:lpstr>
      <vt:lpstr>Introduction</vt:lpstr>
      <vt:lpstr>Introduction</vt:lpstr>
      <vt:lpstr>Religion</vt:lpstr>
      <vt:lpstr>Religion</vt:lpstr>
      <vt:lpstr>Religion</vt:lpstr>
      <vt:lpstr>Religion</vt:lpstr>
      <vt:lpstr>Rules</vt:lpstr>
      <vt:lpstr>Rules</vt:lpstr>
      <vt:lpstr>Relationship</vt:lpstr>
      <vt:lpstr>Relationship</vt:lpstr>
      <vt:lpstr>Relationship</vt:lpstr>
      <vt:lpstr>Conclusion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 Rules and Relationship</dc:title>
  <dc:creator>Kris</dc:creator>
  <cp:lastModifiedBy>Kris</cp:lastModifiedBy>
  <cp:revision>28</cp:revision>
  <dcterms:created xsi:type="dcterms:W3CDTF">2012-01-22T01:25:26Z</dcterms:created>
  <dcterms:modified xsi:type="dcterms:W3CDTF">2013-09-28T17:17:29Z</dcterms:modified>
</cp:coreProperties>
</file>