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65" r:id="rId2"/>
    <p:sldId id="257" r:id="rId3"/>
    <p:sldId id="258" r:id="rId4"/>
    <p:sldId id="259" r:id="rId5"/>
    <p:sldId id="263" r:id="rId6"/>
    <p:sldId id="260" r:id="rId7"/>
    <p:sldId id="264" r:id="rId8"/>
    <p:sldId id="261" r:id="rId9"/>
    <p:sldId id="262" r:id="rId10"/>
    <p:sldId id="256"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6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0C9998-1824-434B-B0FF-4F653396ADAC}" type="datetimeFigureOut">
              <a:rPr lang="en-US" smtClean="0"/>
              <a:t>5/17/14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EDFCB5-E51A-264F-A991-89AAAF798B2E}" type="slidenum">
              <a:rPr lang="en-US" smtClean="0"/>
              <a:t>‹#›</a:t>
            </a:fld>
            <a:endParaRPr lang="en-US"/>
          </a:p>
        </p:txBody>
      </p:sp>
    </p:spTree>
    <p:extLst>
      <p:ext uri="{BB962C8B-B14F-4D97-AF65-F5344CB8AC3E}">
        <p14:creationId xmlns:p14="http://schemas.microsoft.com/office/powerpoint/2010/main" val="2618070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man wrote</a:t>
            </a:r>
            <a:r>
              <a:rPr lang="en-US" baseline="0" dirty="0" smtClean="0"/>
              <a:t> an article confessing that most preachers had </a:t>
            </a:r>
            <a:r>
              <a:rPr lang="en-US" baseline="0" dirty="0" err="1" smtClean="0"/>
              <a:t>ambistions</a:t>
            </a:r>
            <a:r>
              <a:rPr lang="en-US" baseline="0" dirty="0" smtClean="0"/>
              <a:t>, later he was rebuffed in the magazine by a big name preacher. Maybe the big name guy has never had any prideful ambition or maybe he has just been on top so long…</a:t>
            </a:r>
          </a:p>
          <a:p>
            <a:r>
              <a:rPr lang="en-US" baseline="0" dirty="0" smtClean="0"/>
              <a:t>Charging out to save the world: James White cautions young men with this ambition. It takes years of tedious </a:t>
            </a:r>
            <a:r>
              <a:rPr lang="en-US" baseline="0" dirty="0" err="1" smtClean="0"/>
              <a:t>preporation</a:t>
            </a:r>
            <a:r>
              <a:rPr lang="en-US" baseline="0" dirty="0" smtClean="0"/>
              <a:t> to powerfully handle the truth in debate</a:t>
            </a:r>
            <a:endParaRPr lang="en-US" dirty="0"/>
          </a:p>
        </p:txBody>
      </p:sp>
      <p:sp>
        <p:nvSpPr>
          <p:cNvPr id="4" name="Slide Number Placeholder 3"/>
          <p:cNvSpPr>
            <a:spLocks noGrp="1"/>
          </p:cNvSpPr>
          <p:nvPr>
            <p:ph type="sldNum" sz="quarter" idx="10"/>
          </p:nvPr>
        </p:nvSpPr>
        <p:spPr/>
        <p:txBody>
          <a:bodyPr/>
          <a:lstStyle/>
          <a:p>
            <a:fld id="{56EDFCB5-E51A-264F-A991-89AAAF798B2E}" type="slidenum">
              <a:rPr lang="en-US" smtClean="0"/>
              <a:t>6</a:t>
            </a:fld>
            <a:endParaRPr lang="en-US"/>
          </a:p>
        </p:txBody>
      </p:sp>
    </p:spTree>
    <p:extLst>
      <p:ext uri="{BB962C8B-B14F-4D97-AF65-F5344CB8AC3E}">
        <p14:creationId xmlns:p14="http://schemas.microsoft.com/office/powerpoint/2010/main" val="150746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DFCB5-E51A-264F-A991-89AAAF798B2E}" type="slidenum">
              <a:rPr lang="en-US" smtClean="0"/>
              <a:t>7</a:t>
            </a:fld>
            <a:endParaRPr lang="en-US"/>
          </a:p>
        </p:txBody>
      </p:sp>
    </p:spTree>
    <p:extLst>
      <p:ext uri="{BB962C8B-B14F-4D97-AF65-F5344CB8AC3E}">
        <p14:creationId xmlns:p14="http://schemas.microsoft.com/office/powerpoint/2010/main" val="214933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7B51AAAC-DFCF-BA43-9AE7-6DB7F40AF6F6}" type="datetimeFigureOut">
              <a:rPr lang="en-US" smtClean="0"/>
              <a:t>5/17/14</a:t>
            </a:fld>
            <a:endParaRPr lang="en-US" dirty="0"/>
          </a:p>
        </p:txBody>
      </p:sp>
      <p:sp>
        <p:nvSpPr>
          <p:cNvPr id="5" name="Footer Placeholder 4"/>
          <p:cNvSpPr>
            <a:spLocks noGrp="1"/>
          </p:cNvSpPr>
          <p:nvPr>
            <p:ph type="ftr" sz="quarter" idx="11"/>
          </p:nvPr>
        </p:nvSpPr>
        <p:spPr>
          <a:xfrm>
            <a:off x="1295400" y="6221506"/>
            <a:ext cx="2743200" cy="365125"/>
          </a:xfrm>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7B51AAAC-DFCF-BA43-9AE7-6DB7F40AF6F6}" type="datetimeFigureOut">
              <a:rPr lang="en-US" smtClean="0"/>
              <a:t>5/17/14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E4AA5A-7D0F-9C4C-B12C-A9488D9F183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B51AAAC-DFCF-BA43-9AE7-6DB7F40AF6F6}" type="datetimeFigureOut">
              <a:rPr lang="en-US" smtClean="0"/>
              <a:t>5/17/14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E4AA5A-7D0F-9C4C-B12C-A9488D9F183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B51AAAC-DFCF-BA43-9AE7-6DB7F40AF6F6}" type="datetimeFigureOut">
              <a:rPr lang="en-US" smtClean="0"/>
              <a:t>5/17/14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E4AA5A-7D0F-9C4C-B12C-A9488D9F183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B51AAAC-DFCF-BA43-9AE7-6DB7F40AF6F6}" type="datetimeFigureOut">
              <a:rPr lang="en-US" smtClean="0"/>
              <a:t>5/17/14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E4AA5A-7D0F-9C4C-B12C-A9488D9F183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51AAAC-DFCF-BA43-9AE7-6DB7F40AF6F6}" type="datetimeFigureOut">
              <a:rPr lang="en-US" smtClean="0"/>
              <a:t>5/17/14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E4AA5A-7D0F-9C4C-B12C-A9488D9F183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B51AAAC-DFCF-BA43-9AE7-6DB7F40AF6F6}" type="datetimeFigureOut">
              <a:rPr lang="en-US" smtClean="0"/>
              <a:t>5/17/14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E4AA5A-7D0F-9C4C-B12C-A9488D9F183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B51AAAC-DFCF-BA43-9AE7-6DB7F40AF6F6}" type="datetimeFigureOut">
              <a:rPr lang="en-US" smtClean="0"/>
              <a:t>5/17/14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E4AA5A-7D0F-9C4C-B12C-A9488D9F183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B51AAAC-DFCF-BA43-9AE7-6DB7F40AF6F6}" type="datetimeFigureOut">
              <a:rPr lang="en-US" smtClean="0"/>
              <a:t>5/17/14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E4AA5A-7D0F-9C4C-B12C-A9488D9F183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7B51AAAC-DFCF-BA43-9AE7-6DB7F40AF6F6}" type="datetimeFigureOut">
              <a:rPr lang="en-US" smtClean="0"/>
              <a:t>5/17/14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E4AA5A-7D0F-9C4C-B12C-A9488D9F183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1AAAC-DFCF-BA43-9AE7-6DB7F40AF6F6}" type="datetimeFigureOut">
              <a:rPr lang="en-US" smtClean="0"/>
              <a:t>5/17/14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E4AA5A-7D0F-9C4C-B12C-A9488D9F183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7B51AAAC-DFCF-BA43-9AE7-6DB7F40AF6F6}" type="datetimeFigureOut">
              <a:rPr lang="en-US" smtClean="0"/>
              <a:t>5/17/14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E4AA5A-7D0F-9C4C-B12C-A9488D9F183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7B51AAAC-DFCF-BA43-9AE7-6DB7F40AF6F6}" type="datetimeFigureOut">
              <a:rPr lang="en-US" smtClean="0"/>
              <a:t>5/17/14</a:t>
            </a:fld>
            <a:endParaRPr lang="en-US" dirty="0"/>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DE4AA5A-7D0F-9C4C-B12C-A9488D9F183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Truly Great Commitment</a:t>
            </a:r>
            <a:endParaRPr lang="en-US" dirty="0"/>
          </a:p>
        </p:txBody>
      </p:sp>
      <p:sp>
        <p:nvSpPr>
          <p:cNvPr id="3" name="Subtitle 2"/>
          <p:cNvSpPr>
            <a:spLocks noGrp="1"/>
          </p:cNvSpPr>
          <p:nvPr>
            <p:ph type="subTitle" idx="1"/>
          </p:nvPr>
        </p:nvSpPr>
        <p:spPr/>
        <p:txBody>
          <a:bodyPr/>
          <a:lstStyle/>
          <a:p>
            <a:r>
              <a:rPr lang="en-US" sz="2400" dirty="0" smtClean="0"/>
              <a:t>May 18, </a:t>
            </a:r>
            <a:r>
              <a:rPr lang="en-US" sz="2400" dirty="0" smtClean="0"/>
              <a:t>2014</a:t>
            </a:r>
          </a:p>
          <a:p>
            <a:r>
              <a:rPr lang="en-US" sz="2400" dirty="0" smtClean="0"/>
              <a:t>Pittsburgh</a:t>
            </a:r>
            <a:r>
              <a:rPr lang="en-US" sz="2400" dirty="0" smtClean="0"/>
              <a:t>, </a:t>
            </a:r>
            <a:r>
              <a:rPr lang="en-US" sz="2400" dirty="0" smtClean="0"/>
              <a:t>PA</a:t>
            </a:r>
            <a:endParaRPr lang="en-US" sz="2400" dirty="0"/>
          </a:p>
        </p:txBody>
      </p:sp>
    </p:spTree>
    <p:extLst>
      <p:ext uri="{BB962C8B-B14F-4D97-AF65-F5344CB8AC3E}">
        <p14:creationId xmlns:p14="http://schemas.microsoft.com/office/powerpoint/2010/main" val="2447542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Truly Great Commitment</a:t>
            </a:r>
            <a:endParaRPr lang="en-US" dirty="0"/>
          </a:p>
        </p:txBody>
      </p:sp>
      <p:sp>
        <p:nvSpPr>
          <p:cNvPr id="3" name="Subtitle 2"/>
          <p:cNvSpPr>
            <a:spLocks noGrp="1"/>
          </p:cNvSpPr>
          <p:nvPr>
            <p:ph type="subTitle" idx="1"/>
          </p:nvPr>
        </p:nvSpPr>
        <p:spPr/>
        <p:txBody>
          <a:bodyPr/>
          <a:lstStyle/>
          <a:p>
            <a:r>
              <a:rPr lang="en-US" sz="2400" dirty="0" smtClean="0"/>
              <a:t>March 9, 2014</a:t>
            </a:r>
          </a:p>
          <a:p>
            <a:r>
              <a:rPr lang="en-US" sz="2400" dirty="0" smtClean="0"/>
              <a:t>Westview church of Christ</a:t>
            </a:r>
          </a:p>
          <a:p>
            <a:r>
              <a:rPr lang="en-US" sz="2400" dirty="0" smtClean="0"/>
              <a:t>Austintown, Ohio</a:t>
            </a:r>
            <a:endParaRPr lang="en-US" sz="2400" dirty="0"/>
          </a:p>
        </p:txBody>
      </p:sp>
    </p:spTree>
    <p:extLst>
      <p:ext uri="{BB962C8B-B14F-4D97-AF65-F5344CB8AC3E}">
        <p14:creationId xmlns:p14="http://schemas.microsoft.com/office/powerpoint/2010/main" val="37162503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Truly Great Commitment</a:t>
            </a:r>
            <a:endParaRPr lang="en-US" dirty="0"/>
          </a:p>
        </p:txBody>
      </p:sp>
      <p:sp>
        <p:nvSpPr>
          <p:cNvPr id="3" name="Subtitle 2"/>
          <p:cNvSpPr>
            <a:spLocks noGrp="1"/>
          </p:cNvSpPr>
          <p:nvPr>
            <p:ph type="subTitle" idx="1"/>
          </p:nvPr>
        </p:nvSpPr>
        <p:spPr/>
        <p:txBody>
          <a:bodyPr/>
          <a:lstStyle/>
          <a:p>
            <a:r>
              <a:rPr lang="en-US" sz="2400" dirty="0" smtClean="0"/>
              <a:t>March 25, 2014</a:t>
            </a:r>
          </a:p>
          <a:p>
            <a:r>
              <a:rPr lang="en-US" sz="2400" dirty="0" smtClean="0"/>
              <a:t>Central church of Christ</a:t>
            </a:r>
          </a:p>
          <a:p>
            <a:r>
              <a:rPr lang="en-US" sz="2400" dirty="0" smtClean="0"/>
              <a:t>Georgetown, KY</a:t>
            </a:r>
            <a:endParaRPr lang="en-US" sz="2400" dirty="0"/>
          </a:p>
        </p:txBody>
      </p:sp>
    </p:spTree>
    <p:extLst>
      <p:ext uri="{BB962C8B-B14F-4D97-AF65-F5344CB8AC3E}">
        <p14:creationId xmlns:p14="http://schemas.microsoft.com/office/powerpoint/2010/main" val="29661429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been on a journey with Matthew</a:t>
            </a:r>
            <a:endParaRPr lang="en-US" dirty="0"/>
          </a:p>
        </p:txBody>
      </p:sp>
      <p:sp>
        <p:nvSpPr>
          <p:cNvPr id="4" name="TextBox 3"/>
          <p:cNvSpPr txBox="1"/>
          <p:nvPr/>
        </p:nvSpPr>
        <p:spPr>
          <a:xfrm>
            <a:off x="1089023" y="2092393"/>
            <a:ext cx="3586701"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smtClean="0"/>
              <a:t>We have come to believe in Jesus.</a:t>
            </a:r>
            <a:endParaRPr lang="en-US" sz="2400" dirty="0"/>
          </a:p>
        </p:txBody>
      </p:sp>
      <p:sp>
        <p:nvSpPr>
          <p:cNvPr id="7" name="TextBox 6"/>
          <p:cNvSpPr txBox="1"/>
          <p:nvPr/>
        </p:nvSpPr>
        <p:spPr>
          <a:xfrm>
            <a:off x="4964685" y="2244792"/>
            <a:ext cx="3586701" cy="2862322"/>
          </a:xfrm>
          <a:prstGeom prst="rect">
            <a:avLst/>
          </a:prstGeom>
          <a:noFill/>
        </p:spPr>
        <p:txBody>
          <a:bodyPr wrap="square" rtlCol="0">
            <a:spAutoFit/>
          </a:bodyPr>
          <a:lstStyle/>
          <a:p>
            <a:pPr marL="342900" indent="-342900">
              <a:buFont typeface="Arial"/>
              <a:buChar char="•"/>
            </a:pPr>
            <a:r>
              <a:rPr lang="en-US" sz="2000" dirty="0" smtClean="0"/>
              <a:t>Jesus calms the sea – what kind of man is this (8:27)</a:t>
            </a:r>
          </a:p>
          <a:p>
            <a:pPr marL="342900" indent="-342900">
              <a:buFont typeface="Arial"/>
              <a:buChar char="•"/>
            </a:pPr>
            <a:r>
              <a:rPr lang="en-US" sz="2000" dirty="0" smtClean="0"/>
              <a:t>Casts out the legion of demons (8:28-34, 14:36)</a:t>
            </a:r>
          </a:p>
          <a:p>
            <a:pPr marL="342900" indent="-342900">
              <a:buFont typeface="Arial"/>
              <a:buChar char="•"/>
            </a:pPr>
            <a:r>
              <a:rPr lang="en-US" sz="2000" dirty="0" smtClean="0"/>
              <a:t>Forgiving sins and healing (9:1-7)</a:t>
            </a:r>
          </a:p>
          <a:p>
            <a:pPr marL="342900" indent="-342900">
              <a:buFont typeface="Arial"/>
              <a:buChar char="•"/>
            </a:pPr>
            <a:r>
              <a:rPr lang="en-US" sz="2000" dirty="0" smtClean="0"/>
              <a:t>John’s question (11:3)</a:t>
            </a:r>
          </a:p>
          <a:p>
            <a:pPr marL="342900" indent="-342900">
              <a:buFont typeface="Arial"/>
              <a:buChar char="•"/>
            </a:pPr>
            <a:r>
              <a:rPr lang="en-US" sz="2000" dirty="0" smtClean="0"/>
              <a:t>Pharisees’ resistance (ch. 12)</a:t>
            </a:r>
          </a:p>
          <a:p>
            <a:pPr marL="342900" indent="-342900">
              <a:buFont typeface="Arial"/>
              <a:buChar char="•"/>
            </a:pPr>
            <a:r>
              <a:rPr lang="en-US" sz="2000" dirty="0" smtClean="0"/>
              <a:t>Peter’s confession (16:16)</a:t>
            </a:r>
            <a:endParaRPr lang="en-US" sz="2000" dirty="0"/>
          </a:p>
        </p:txBody>
      </p:sp>
      <p:sp>
        <p:nvSpPr>
          <p:cNvPr id="5" name="TextBox 4"/>
          <p:cNvSpPr txBox="1"/>
          <p:nvPr/>
        </p:nvSpPr>
        <p:spPr>
          <a:xfrm>
            <a:off x="1089024" y="3240484"/>
            <a:ext cx="3586701" cy="1200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smtClean="0"/>
              <a:t>We have come to believe in Jesus’ means – the cross.</a:t>
            </a:r>
            <a:endParaRPr lang="en-US" sz="2400" dirty="0"/>
          </a:p>
        </p:txBody>
      </p:sp>
      <p:sp>
        <p:nvSpPr>
          <p:cNvPr id="8" name="TextBox 7"/>
          <p:cNvSpPr txBox="1"/>
          <p:nvPr/>
        </p:nvSpPr>
        <p:spPr>
          <a:xfrm>
            <a:off x="4964685" y="3240484"/>
            <a:ext cx="3586701" cy="1938992"/>
          </a:xfrm>
          <a:prstGeom prst="rect">
            <a:avLst/>
          </a:prstGeom>
          <a:noFill/>
        </p:spPr>
        <p:txBody>
          <a:bodyPr wrap="square" rtlCol="0">
            <a:spAutoFit/>
          </a:bodyPr>
          <a:lstStyle/>
          <a:p>
            <a:pPr marL="342900" indent="-342900">
              <a:buFont typeface="Arial"/>
              <a:buChar char="•"/>
            </a:pPr>
            <a:r>
              <a:rPr lang="en-US" sz="2000" dirty="0" smtClean="0"/>
              <a:t>Jesus foretells his death (16:21-23)</a:t>
            </a:r>
          </a:p>
          <a:p>
            <a:pPr marL="342900" indent="-342900">
              <a:buFont typeface="Arial"/>
              <a:buChar char="•"/>
            </a:pPr>
            <a:r>
              <a:rPr lang="en-US" sz="2000" dirty="0" smtClean="0"/>
              <a:t>Cost of discipleship – take up cross (16:24)</a:t>
            </a:r>
          </a:p>
          <a:p>
            <a:pPr marL="342900" indent="-342900">
              <a:buFont typeface="Arial"/>
              <a:buChar char="•"/>
            </a:pPr>
            <a:r>
              <a:rPr lang="en-US" sz="2000" dirty="0" smtClean="0"/>
              <a:t>Disciples can’t cast demon out – little faith (17:20) </a:t>
            </a:r>
            <a:endParaRPr lang="en-US" sz="2000" dirty="0"/>
          </a:p>
        </p:txBody>
      </p:sp>
      <p:sp>
        <p:nvSpPr>
          <p:cNvPr id="6" name="TextBox 5"/>
          <p:cNvSpPr txBox="1"/>
          <p:nvPr/>
        </p:nvSpPr>
        <p:spPr>
          <a:xfrm>
            <a:off x="1089024" y="4755665"/>
            <a:ext cx="3586701" cy="1200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smtClean="0"/>
              <a:t>Now will we trust Jesus’ definition of commitment and greatness?</a:t>
            </a:r>
            <a:endParaRPr lang="en-US" sz="2400" dirty="0"/>
          </a:p>
        </p:txBody>
      </p:sp>
    </p:spTree>
    <p:extLst>
      <p:ext uri="{BB962C8B-B14F-4D97-AF65-F5344CB8AC3E}">
        <p14:creationId xmlns:p14="http://schemas.microsoft.com/office/powerpoint/2010/main" val="24291387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 calcmode="lin" valueType="num">
                                      <p:cBhvr additive="base">
                                        <p:cTn id="3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additive="base">
                                        <p:cTn id="4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dissolve">
                                      <p:cBhvr>
                                        <p:cTn id="48" dur="500"/>
                                        <p:tgtEl>
                                          <p:spTgt spid="5"/>
                                        </p:tgtEl>
                                      </p:cBhvr>
                                    </p:animEffect>
                                  </p:childTnLst>
                                </p:cTn>
                              </p:par>
                              <p:par>
                                <p:cTn id="49" presetID="9" presetClass="exit" presetSubtype="0" fill="hold" grpId="1" nodeType="withEffect">
                                  <p:stCondLst>
                                    <p:cond delay="0"/>
                                  </p:stCondLst>
                                  <p:childTnLst>
                                    <p:animEffect transition="out" filter="dissolve">
                                      <p:cBhvr>
                                        <p:cTn id="50" dur="500"/>
                                        <p:tgtEl>
                                          <p:spTgt spid="7">
                                            <p:txEl>
                                              <p:pRg st="0" end="0"/>
                                            </p:txEl>
                                          </p:spTgt>
                                        </p:tgtEl>
                                      </p:cBhvr>
                                    </p:animEffect>
                                    <p:set>
                                      <p:cBhvr>
                                        <p:cTn id="51" dur="1" fill="hold">
                                          <p:stCondLst>
                                            <p:cond delay="499"/>
                                          </p:stCondLst>
                                        </p:cTn>
                                        <p:tgtEl>
                                          <p:spTgt spid="7">
                                            <p:txEl>
                                              <p:pRg st="0" end="0"/>
                                            </p:txEl>
                                          </p:spTgt>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7">
                                            <p:txEl>
                                              <p:pRg st="1" end="1"/>
                                            </p:txEl>
                                          </p:spTgt>
                                        </p:tgtEl>
                                      </p:cBhvr>
                                    </p:animEffect>
                                    <p:set>
                                      <p:cBhvr>
                                        <p:cTn id="54" dur="1" fill="hold">
                                          <p:stCondLst>
                                            <p:cond delay="499"/>
                                          </p:stCondLst>
                                        </p:cTn>
                                        <p:tgtEl>
                                          <p:spTgt spid="7">
                                            <p:txEl>
                                              <p:pRg st="1" end="1"/>
                                            </p:txEl>
                                          </p:spTgt>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7">
                                            <p:txEl>
                                              <p:pRg st="2" end="2"/>
                                            </p:txEl>
                                          </p:spTgt>
                                        </p:tgtEl>
                                      </p:cBhvr>
                                    </p:animEffect>
                                    <p:set>
                                      <p:cBhvr>
                                        <p:cTn id="57" dur="1" fill="hold">
                                          <p:stCondLst>
                                            <p:cond delay="499"/>
                                          </p:stCondLst>
                                        </p:cTn>
                                        <p:tgtEl>
                                          <p:spTgt spid="7">
                                            <p:txEl>
                                              <p:pRg st="2" end="2"/>
                                            </p:txEl>
                                          </p:spTgt>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7">
                                            <p:txEl>
                                              <p:pRg st="3" end="3"/>
                                            </p:txEl>
                                          </p:spTgt>
                                        </p:tgtEl>
                                      </p:cBhvr>
                                    </p:animEffect>
                                    <p:set>
                                      <p:cBhvr>
                                        <p:cTn id="60" dur="1" fill="hold">
                                          <p:stCondLst>
                                            <p:cond delay="499"/>
                                          </p:stCondLst>
                                        </p:cTn>
                                        <p:tgtEl>
                                          <p:spTgt spid="7">
                                            <p:txEl>
                                              <p:pRg st="3" end="3"/>
                                            </p:txEl>
                                          </p:spTgt>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7">
                                            <p:txEl>
                                              <p:pRg st="4" end="4"/>
                                            </p:txEl>
                                          </p:spTgt>
                                        </p:tgtEl>
                                      </p:cBhvr>
                                    </p:animEffect>
                                    <p:set>
                                      <p:cBhvr>
                                        <p:cTn id="63" dur="1" fill="hold">
                                          <p:stCondLst>
                                            <p:cond delay="499"/>
                                          </p:stCondLst>
                                        </p:cTn>
                                        <p:tgtEl>
                                          <p:spTgt spid="7">
                                            <p:txEl>
                                              <p:pRg st="4" end="4"/>
                                            </p:txEl>
                                          </p:spTgt>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7">
                                            <p:txEl>
                                              <p:pRg st="5" end="5"/>
                                            </p:txEl>
                                          </p:spTgt>
                                        </p:tgtEl>
                                      </p:cBhvr>
                                    </p:animEffect>
                                    <p:set>
                                      <p:cBhvr>
                                        <p:cTn id="66" dur="1" fill="hold">
                                          <p:stCondLst>
                                            <p:cond delay="499"/>
                                          </p:stCondLst>
                                        </p:cTn>
                                        <p:tgtEl>
                                          <p:spTgt spid="7">
                                            <p:txEl>
                                              <p:pRg st="5" end="5"/>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 calcmode="lin" valueType="num">
                                      <p:cBhvr additive="base">
                                        <p:cTn id="7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8">
                                            <p:txEl>
                                              <p:pRg st="1" end="1"/>
                                            </p:txEl>
                                          </p:spTgt>
                                        </p:tgtEl>
                                        <p:attrNameLst>
                                          <p:attrName>style.visibility</p:attrName>
                                        </p:attrNameLst>
                                      </p:cBhvr>
                                      <p:to>
                                        <p:strVal val="visible"/>
                                      </p:to>
                                    </p:set>
                                    <p:anim calcmode="lin" valueType="num">
                                      <p:cBhvr additive="base">
                                        <p:cTn id="7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8">
                                            <p:txEl>
                                              <p:pRg st="2" end="2"/>
                                            </p:txEl>
                                          </p:spTgt>
                                        </p:tgtEl>
                                        <p:attrNameLst>
                                          <p:attrName>style.visibility</p:attrName>
                                        </p:attrNameLst>
                                      </p:cBhvr>
                                      <p:to>
                                        <p:strVal val="visible"/>
                                      </p:to>
                                    </p:set>
                                    <p:anim calcmode="lin" valueType="num">
                                      <p:cBhvr additive="base">
                                        <p:cTn id="8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dissolve">
                                      <p:cBhvr>
                                        <p:cTn id="8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p"/>
      <p:bldP spid="7" grpId="1" build="allAtOnce"/>
      <p:bldP spid="5" grpId="0" animBg="1"/>
      <p:bldP spid="8" grpId="0"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and John</a:t>
            </a:r>
            <a:br>
              <a:rPr lang="en-US" dirty="0" smtClean="0"/>
            </a:br>
            <a:r>
              <a:rPr lang="en-US" dirty="0" smtClean="0"/>
              <a:t>“We want to be great”</a:t>
            </a:r>
            <a:endParaRPr lang="en-US" dirty="0"/>
          </a:p>
        </p:txBody>
      </p:sp>
      <p:sp>
        <p:nvSpPr>
          <p:cNvPr id="3" name="TextBox 2"/>
          <p:cNvSpPr txBox="1"/>
          <p:nvPr/>
        </p:nvSpPr>
        <p:spPr>
          <a:xfrm>
            <a:off x="649406" y="2359990"/>
            <a:ext cx="3586701" cy="523220"/>
          </a:xfrm>
          <a:prstGeom prst="rect">
            <a:avLst/>
          </a:prstGeom>
          <a:noFill/>
        </p:spPr>
        <p:txBody>
          <a:bodyPr wrap="square" rtlCol="0">
            <a:spAutoFit/>
          </a:bodyPr>
          <a:lstStyle/>
          <a:p>
            <a:r>
              <a:rPr lang="en-US" sz="2800" dirty="0" smtClean="0"/>
              <a:t>Matt. 20:20-28</a:t>
            </a:r>
            <a:endParaRPr lang="en-US" sz="2800" dirty="0"/>
          </a:p>
        </p:txBody>
      </p:sp>
      <p:sp>
        <p:nvSpPr>
          <p:cNvPr id="4" name="TextBox 3"/>
          <p:cNvSpPr txBox="1"/>
          <p:nvPr/>
        </p:nvSpPr>
        <p:spPr>
          <a:xfrm>
            <a:off x="649406" y="2942542"/>
            <a:ext cx="4026319" cy="1384995"/>
          </a:xfrm>
          <a:prstGeom prst="rect">
            <a:avLst/>
          </a:prstGeom>
          <a:noFill/>
        </p:spPr>
        <p:txBody>
          <a:bodyPr wrap="square" rtlCol="0">
            <a:spAutoFit/>
          </a:bodyPr>
          <a:lstStyle/>
          <a:p>
            <a:r>
              <a:rPr lang="en-US" sz="2800" dirty="0" smtClean="0"/>
              <a:t>Notice the other disciples are angry – maybe that they didn’t ask first </a:t>
            </a:r>
            <a:endParaRPr lang="en-US" sz="2800" dirty="0"/>
          </a:p>
        </p:txBody>
      </p:sp>
      <p:sp>
        <p:nvSpPr>
          <p:cNvPr id="5" name="TextBox 4"/>
          <p:cNvSpPr txBox="1"/>
          <p:nvPr/>
        </p:nvSpPr>
        <p:spPr>
          <a:xfrm>
            <a:off x="4828125" y="2323033"/>
            <a:ext cx="3586701" cy="138499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800" dirty="0" smtClean="0"/>
              <a:t>The disciples often argued over who was greatest.</a:t>
            </a:r>
            <a:endParaRPr lang="en-US" sz="2800" dirty="0"/>
          </a:p>
        </p:txBody>
      </p:sp>
      <p:sp>
        <p:nvSpPr>
          <p:cNvPr id="6" name="TextBox 5"/>
          <p:cNvSpPr txBox="1"/>
          <p:nvPr/>
        </p:nvSpPr>
        <p:spPr>
          <a:xfrm>
            <a:off x="4828125" y="3912038"/>
            <a:ext cx="3739101" cy="954107"/>
          </a:xfrm>
          <a:prstGeom prst="rect">
            <a:avLst/>
          </a:prstGeom>
          <a:noFill/>
        </p:spPr>
        <p:txBody>
          <a:bodyPr wrap="square" rtlCol="0">
            <a:spAutoFit/>
          </a:bodyPr>
          <a:lstStyle/>
          <a:p>
            <a:r>
              <a:rPr lang="en-US" sz="2800" dirty="0" smtClean="0"/>
              <a:t>Matt. 18:1; Mark 9:34; Luke 9:46; 22:24 </a:t>
            </a:r>
            <a:endParaRPr lang="en-US" sz="2800" dirty="0"/>
          </a:p>
        </p:txBody>
      </p:sp>
      <p:sp>
        <p:nvSpPr>
          <p:cNvPr id="7" name="Donut 6"/>
          <p:cNvSpPr/>
          <p:nvPr/>
        </p:nvSpPr>
        <p:spPr>
          <a:xfrm>
            <a:off x="6336724" y="4336421"/>
            <a:ext cx="1167525" cy="642032"/>
          </a:xfrm>
          <a:prstGeom prst="donut">
            <a:avLst>
              <a:gd name="adj" fmla="val 9313"/>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752169" y="5255763"/>
            <a:ext cx="7662657"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smtClean="0"/>
              <a:t>Each of the twelve would have felt they were worthy of the title “greatest in the kingdom.”</a:t>
            </a:r>
            <a:endParaRPr lang="en-US" sz="2800" dirty="0"/>
          </a:p>
        </p:txBody>
      </p:sp>
    </p:spTree>
    <p:extLst>
      <p:ext uri="{BB962C8B-B14F-4D97-AF65-F5344CB8AC3E}">
        <p14:creationId xmlns:p14="http://schemas.microsoft.com/office/powerpoint/2010/main" val="23624716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evidence would they offer?</a:t>
            </a:r>
            <a:endParaRPr lang="en-US" dirty="0"/>
          </a:p>
        </p:txBody>
      </p:sp>
      <p:sp>
        <p:nvSpPr>
          <p:cNvPr id="3" name="TextBox 2"/>
          <p:cNvSpPr txBox="1"/>
          <p:nvPr/>
        </p:nvSpPr>
        <p:spPr>
          <a:xfrm>
            <a:off x="1089024" y="2267526"/>
            <a:ext cx="3463499"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dirty="0" smtClean="0"/>
              <a:t>Andrew</a:t>
            </a:r>
            <a:endParaRPr lang="en-US" sz="2800" dirty="0"/>
          </a:p>
        </p:txBody>
      </p:sp>
      <p:sp>
        <p:nvSpPr>
          <p:cNvPr id="4" name="TextBox 3"/>
          <p:cNvSpPr txBox="1"/>
          <p:nvPr/>
        </p:nvSpPr>
        <p:spPr>
          <a:xfrm>
            <a:off x="4897864" y="2129026"/>
            <a:ext cx="3463499" cy="1323439"/>
          </a:xfrm>
          <a:prstGeom prst="rect">
            <a:avLst/>
          </a:prstGeom>
          <a:noFill/>
        </p:spPr>
        <p:txBody>
          <a:bodyPr wrap="square" rtlCol="0">
            <a:spAutoFit/>
          </a:bodyPr>
          <a:lstStyle/>
          <a:p>
            <a:r>
              <a:rPr lang="en-US" sz="2000" dirty="0" smtClean="0"/>
              <a:t>He could have boasted of the original status (Peter would never have been if not for Andrew)</a:t>
            </a:r>
            <a:endParaRPr lang="en-US" sz="2000" dirty="0"/>
          </a:p>
        </p:txBody>
      </p:sp>
      <p:sp>
        <p:nvSpPr>
          <p:cNvPr id="5" name="TextBox 4"/>
          <p:cNvSpPr txBox="1"/>
          <p:nvPr/>
        </p:nvSpPr>
        <p:spPr>
          <a:xfrm>
            <a:off x="1089024" y="3571024"/>
            <a:ext cx="3463499" cy="95410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dirty="0" smtClean="0"/>
              <a:t>Peter, James, and John</a:t>
            </a:r>
            <a:endParaRPr lang="en-US" sz="2800" dirty="0"/>
          </a:p>
        </p:txBody>
      </p:sp>
      <p:sp>
        <p:nvSpPr>
          <p:cNvPr id="6" name="TextBox 5"/>
          <p:cNvSpPr txBox="1"/>
          <p:nvPr/>
        </p:nvSpPr>
        <p:spPr>
          <a:xfrm>
            <a:off x="4897864" y="3560737"/>
            <a:ext cx="3463499" cy="707886"/>
          </a:xfrm>
          <a:prstGeom prst="rect">
            <a:avLst/>
          </a:prstGeom>
          <a:noFill/>
        </p:spPr>
        <p:txBody>
          <a:bodyPr wrap="square" rtlCol="0">
            <a:spAutoFit/>
          </a:bodyPr>
          <a:lstStyle/>
          <a:p>
            <a:r>
              <a:rPr lang="en-US" sz="2000" dirty="0" smtClean="0"/>
              <a:t>They could have reasoned they were singled out by Jesus</a:t>
            </a:r>
            <a:endParaRPr lang="en-US" sz="2000" dirty="0"/>
          </a:p>
        </p:txBody>
      </p:sp>
      <p:sp>
        <p:nvSpPr>
          <p:cNvPr id="7" name="TextBox 6"/>
          <p:cNvSpPr txBox="1"/>
          <p:nvPr/>
        </p:nvSpPr>
        <p:spPr>
          <a:xfrm>
            <a:off x="1089024" y="5198326"/>
            <a:ext cx="3463499"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dirty="0" smtClean="0"/>
              <a:t>Judas</a:t>
            </a:r>
            <a:endParaRPr lang="en-US" sz="2800" dirty="0"/>
          </a:p>
        </p:txBody>
      </p:sp>
      <p:sp>
        <p:nvSpPr>
          <p:cNvPr id="8" name="TextBox 7"/>
          <p:cNvSpPr txBox="1"/>
          <p:nvPr/>
        </p:nvSpPr>
        <p:spPr>
          <a:xfrm>
            <a:off x="4897864" y="5101684"/>
            <a:ext cx="3463499" cy="400110"/>
          </a:xfrm>
          <a:prstGeom prst="rect">
            <a:avLst/>
          </a:prstGeom>
          <a:noFill/>
        </p:spPr>
        <p:txBody>
          <a:bodyPr wrap="square" rtlCol="0">
            <a:spAutoFit/>
          </a:bodyPr>
          <a:lstStyle/>
          <a:p>
            <a:r>
              <a:rPr lang="en-US" sz="2000" dirty="0" smtClean="0"/>
              <a:t>He had the money. </a:t>
            </a:r>
            <a:endParaRPr lang="en-US" sz="2000" dirty="0"/>
          </a:p>
        </p:txBody>
      </p:sp>
    </p:spTree>
    <p:extLst>
      <p:ext uri="{BB962C8B-B14F-4D97-AF65-F5344CB8AC3E}">
        <p14:creationId xmlns:p14="http://schemas.microsoft.com/office/powerpoint/2010/main" val="13876810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Greatness and the greatest commitment</a:t>
            </a:r>
            <a:endParaRPr lang="en-US" dirty="0"/>
          </a:p>
        </p:txBody>
      </p:sp>
      <p:sp>
        <p:nvSpPr>
          <p:cNvPr id="11" name="TextBox 10"/>
          <p:cNvSpPr txBox="1"/>
          <p:nvPr/>
        </p:nvSpPr>
        <p:spPr>
          <a:xfrm>
            <a:off x="851444" y="2401255"/>
            <a:ext cx="3853479"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dirty="0" smtClean="0"/>
              <a:t>We have left everything</a:t>
            </a:r>
            <a:endParaRPr lang="en-US" sz="2800" dirty="0"/>
          </a:p>
        </p:txBody>
      </p:sp>
      <p:sp>
        <p:nvSpPr>
          <p:cNvPr id="12" name="TextBox 11"/>
          <p:cNvSpPr txBox="1"/>
          <p:nvPr/>
        </p:nvSpPr>
        <p:spPr>
          <a:xfrm>
            <a:off x="1089024" y="3125744"/>
            <a:ext cx="3463499" cy="523220"/>
          </a:xfrm>
          <a:prstGeom prst="rect">
            <a:avLst/>
          </a:prstGeom>
          <a:noFill/>
        </p:spPr>
        <p:txBody>
          <a:bodyPr wrap="square" rtlCol="0">
            <a:spAutoFit/>
          </a:bodyPr>
          <a:lstStyle/>
          <a:p>
            <a:r>
              <a:rPr lang="en-US" sz="2800" dirty="0" smtClean="0"/>
              <a:t>Matt. 19:27 (21)</a:t>
            </a:r>
            <a:endParaRPr lang="en-US" sz="2800" dirty="0"/>
          </a:p>
        </p:txBody>
      </p:sp>
      <p:sp>
        <p:nvSpPr>
          <p:cNvPr id="10" name="TextBox 9"/>
          <p:cNvSpPr txBox="1"/>
          <p:nvPr/>
        </p:nvSpPr>
        <p:spPr>
          <a:xfrm>
            <a:off x="5007978" y="2401255"/>
            <a:ext cx="3463499"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dirty="0" smtClean="0"/>
              <a:t>We will die with you</a:t>
            </a:r>
            <a:endParaRPr lang="en-US" sz="2800" dirty="0"/>
          </a:p>
        </p:txBody>
      </p:sp>
      <p:sp>
        <p:nvSpPr>
          <p:cNvPr id="13" name="TextBox 12"/>
          <p:cNvSpPr txBox="1"/>
          <p:nvPr/>
        </p:nvSpPr>
        <p:spPr>
          <a:xfrm>
            <a:off x="1089024" y="3793129"/>
            <a:ext cx="3463499" cy="1938992"/>
          </a:xfrm>
          <a:prstGeom prst="rect">
            <a:avLst/>
          </a:prstGeom>
          <a:noFill/>
        </p:spPr>
        <p:txBody>
          <a:bodyPr wrap="square" rtlCol="0">
            <a:spAutoFit/>
          </a:bodyPr>
          <a:lstStyle/>
          <a:p>
            <a:r>
              <a:rPr lang="en-US" sz="2400" dirty="0" smtClean="0"/>
              <a:t>Matthew left the income of a taxman, the four left a fishing business and their father, and the others more.</a:t>
            </a:r>
            <a:endParaRPr lang="en-US" sz="2400" dirty="0"/>
          </a:p>
        </p:txBody>
      </p:sp>
      <p:sp>
        <p:nvSpPr>
          <p:cNvPr id="14" name="TextBox 13"/>
          <p:cNvSpPr txBox="1"/>
          <p:nvPr/>
        </p:nvSpPr>
        <p:spPr>
          <a:xfrm>
            <a:off x="5007978" y="3125744"/>
            <a:ext cx="3463499" cy="523220"/>
          </a:xfrm>
          <a:prstGeom prst="rect">
            <a:avLst/>
          </a:prstGeom>
          <a:noFill/>
        </p:spPr>
        <p:txBody>
          <a:bodyPr wrap="square" rtlCol="0">
            <a:spAutoFit/>
          </a:bodyPr>
          <a:lstStyle/>
          <a:p>
            <a:r>
              <a:rPr lang="en-US" sz="2800" dirty="0" smtClean="0"/>
              <a:t>Matt. 20:22</a:t>
            </a:r>
            <a:endParaRPr lang="en-US" sz="2800" dirty="0"/>
          </a:p>
        </p:txBody>
      </p:sp>
      <p:sp>
        <p:nvSpPr>
          <p:cNvPr id="15" name="TextBox 14"/>
          <p:cNvSpPr txBox="1"/>
          <p:nvPr/>
        </p:nvSpPr>
        <p:spPr>
          <a:xfrm>
            <a:off x="5007978" y="3793129"/>
            <a:ext cx="3463499" cy="2308324"/>
          </a:xfrm>
          <a:prstGeom prst="rect">
            <a:avLst/>
          </a:prstGeom>
          <a:noFill/>
        </p:spPr>
        <p:txBody>
          <a:bodyPr wrap="square" rtlCol="0">
            <a:spAutoFit/>
          </a:bodyPr>
          <a:lstStyle/>
          <a:p>
            <a:r>
              <a:rPr lang="en-US" sz="2400" dirty="0" smtClean="0"/>
              <a:t>All of the disciples said the same </a:t>
            </a:r>
          </a:p>
          <a:p>
            <a:pPr marL="342900" indent="-342900">
              <a:buFont typeface="Arial"/>
              <a:buChar char="•"/>
            </a:pPr>
            <a:r>
              <a:rPr lang="en-US" sz="2400" dirty="0" smtClean="0"/>
              <a:t>Matt. 26:33, 35</a:t>
            </a:r>
          </a:p>
          <a:p>
            <a:pPr marL="342900" indent="-342900">
              <a:buFont typeface="Arial"/>
              <a:buChar char="•"/>
            </a:pPr>
            <a:r>
              <a:rPr lang="en-US" sz="2400" dirty="0" smtClean="0"/>
              <a:t>Luke 22:33 </a:t>
            </a:r>
          </a:p>
          <a:p>
            <a:pPr marL="342900" indent="-342900">
              <a:buFont typeface="Arial"/>
              <a:buChar char="•"/>
            </a:pPr>
            <a:r>
              <a:rPr lang="en-US" sz="2400" dirty="0" smtClean="0"/>
              <a:t>John 13:37</a:t>
            </a:r>
          </a:p>
          <a:p>
            <a:pPr marL="342900" indent="-342900">
              <a:buFont typeface="Arial"/>
              <a:buChar char="•"/>
            </a:pPr>
            <a:r>
              <a:rPr lang="en-US" sz="2400" dirty="0" smtClean="0"/>
              <a:t>John 11:16</a:t>
            </a:r>
            <a:endParaRPr lang="en-US" sz="2400" dirty="0"/>
          </a:p>
        </p:txBody>
      </p:sp>
    </p:spTree>
    <p:extLst>
      <p:ext uri="{BB962C8B-B14F-4D97-AF65-F5344CB8AC3E}">
        <p14:creationId xmlns:p14="http://schemas.microsoft.com/office/powerpoint/2010/main" val="18092872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 calcmode="lin" valueType="num">
                                      <p:cBhvr additive="base">
                                        <p:cTn id="41" dur="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anim calcmode="lin" valueType="num">
                                      <p:cBhvr additive="base">
                                        <p:cTn id="47" dur="500" fill="hold"/>
                                        <p:tgtEl>
                                          <p:spTgt spid="15">
                                            <p:txEl>
                                              <p:pRg st="2" end="2"/>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xEl>
                                              <p:pRg st="3" end="3"/>
                                            </p:txEl>
                                          </p:spTgt>
                                        </p:tgtEl>
                                        <p:attrNameLst>
                                          <p:attrName>style.visibility</p:attrName>
                                        </p:attrNameLst>
                                      </p:cBhvr>
                                      <p:to>
                                        <p:strVal val="visible"/>
                                      </p:to>
                                    </p:set>
                                    <p:anim calcmode="lin" valueType="num">
                                      <p:cBhvr additive="base">
                                        <p:cTn id="53" dur="500" fill="hold"/>
                                        <p:tgtEl>
                                          <p:spTgt spid="15">
                                            <p:txEl>
                                              <p:pRg st="3" end="3"/>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5">
                                            <p:txEl>
                                              <p:pRg st="4" end="4"/>
                                            </p:txEl>
                                          </p:spTgt>
                                        </p:tgtEl>
                                        <p:attrNameLst>
                                          <p:attrName>style.visibility</p:attrName>
                                        </p:attrNameLst>
                                      </p:cBhvr>
                                      <p:to>
                                        <p:strVal val="visible"/>
                                      </p:to>
                                    </p:set>
                                    <p:anim calcmode="lin" valueType="num">
                                      <p:cBhvr additive="base">
                                        <p:cTn id="59" dur="500" fill="hold"/>
                                        <p:tgtEl>
                                          <p:spTgt spid="15">
                                            <p:txEl>
                                              <p:pRg st="4" end="4"/>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0" grpId="0" animBg="1"/>
      <p:bldP spid="13" grpId="0"/>
      <p:bldP spid="14" grpId="0"/>
      <p:bldP spid="1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too want to do great things for the Lord.</a:t>
            </a:r>
            <a:endParaRPr lang="en-US" dirty="0"/>
          </a:p>
        </p:txBody>
      </p:sp>
      <p:sp>
        <p:nvSpPr>
          <p:cNvPr id="3" name="TextBox 2"/>
          <p:cNvSpPr txBox="1"/>
          <p:nvPr/>
        </p:nvSpPr>
        <p:spPr>
          <a:xfrm>
            <a:off x="728242" y="2308848"/>
            <a:ext cx="3846463" cy="1200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dirty="0" smtClean="0"/>
              <a:t>The disciples jockeying should not surprise. I too am prideful and ambitious </a:t>
            </a:r>
            <a:endParaRPr lang="en-US" sz="2400" dirty="0"/>
          </a:p>
        </p:txBody>
      </p:sp>
      <p:sp>
        <p:nvSpPr>
          <p:cNvPr id="4" name="TextBox 3"/>
          <p:cNvSpPr txBox="1"/>
          <p:nvPr/>
        </p:nvSpPr>
        <p:spPr>
          <a:xfrm>
            <a:off x="728242" y="3766308"/>
            <a:ext cx="3846463"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smtClean="0"/>
              <a:t>Confessing that I am tempted with pride is no shame to me, but blindness to pride, or the boast that such is beneath me.</a:t>
            </a:r>
            <a:endParaRPr lang="en-US" sz="2000" dirty="0"/>
          </a:p>
        </p:txBody>
      </p:sp>
      <p:sp>
        <p:nvSpPr>
          <p:cNvPr id="5" name="TextBox 4"/>
          <p:cNvSpPr txBox="1"/>
          <p:nvPr/>
        </p:nvSpPr>
        <p:spPr>
          <a:xfrm>
            <a:off x="4956598" y="2304699"/>
            <a:ext cx="3846463" cy="1015663"/>
          </a:xfrm>
          <a:prstGeom prst="rect">
            <a:avLst/>
          </a:prstGeom>
          <a:noFill/>
        </p:spPr>
        <p:txBody>
          <a:bodyPr wrap="square" rtlCol="0">
            <a:spAutoFit/>
          </a:bodyPr>
          <a:lstStyle/>
          <a:p>
            <a:r>
              <a:rPr lang="en-US" sz="2000" dirty="0" smtClean="0"/>
              <a:t>I once thought I would become a great debater (charging out to save the world) </a:t>
            </a:r>
            <a:endParaRPr lang="en-US" sz="2000" dirty="0"/>
          </a:p>
        </p:txBody>
      </p:sp>
      <p:sp>
        <p:nvSpPr>
          <p:cNvPr id="6" name="TextBox 5"/>
          <p:cNvSpPr txBox="1"/>
          <p:nvPr/>
        </p:nvSpPr>
        <p:spPr>
          <a:xfrm>
            <a:off x="4956598" y="3467822"/>
            <a:ext cx="3846463" cy="1015663"/>
          </a:xfrm>
          <a:prstGeom prst="rect">
            <a:avLst/>
          </a:prstGeom>
          <a:noFill/>
        </p:spPr>
        <p:txBody>
          <a:bodyPr wrap="square" rtlCol="0">
            <a:spAutoFit/>
          </a:bodyPr>
          <a:lstStyle/>
          <a:p>
            <a:r>
              <a:rPr lang="en-US" sz="2000" dirty="0" smtClean="0"/>
              <a:t>I once thought great preachers are in great big churches or have lots of meetings.</a:t>
            </a:r>
            <a:endParaRPr lang="en-US" sz="2000" dirty="0"/>
          </a:p>
        </p:txBody>
      </p:sp>
      <p:sp>
        <p:nvSpPr>
          <p:cNvPr id="7" name="TextBox 6"/>
          <p:cNvSpPr txBox="1"/>
          <p:nvPr/>
        </p:nvSpPr>
        <p:spPr>
          <a:xfrm>
            <a:off x="4956598" y="4581915"/>
            <a:ext cx="3846463" cy="1015663"/>
          </a:xfrm>
          <a:prstGeom prst="rect">
            <a:avLst/>
          </a:prstGeom>
          <a:noFill/>
        </p:spPr>
        <p:txBody>
          <a:bodyPr wrap="square" rtlCol="0">
            <a:spAutoFit/>
          </a:bodyPr>
          <a:lstStyle/>
          <a:p>
            <a:r>
              <a:rPr lang="en-US" sz="2000" dirty="0" smtClean="0"/>
              <a:t>Then the opposite boast sets in. I am truly committed because I work with a small church.</a:t>
            </a:r>
            <a:endParaRPr lang="en-US" sz="2000" dirty="0"/>
          </a:p>
        </p:txBody>
      </p:sp>
    </p:spTree>
    <p:extLst>
      <p:ext uri="{BB962C8B-B14F-4D97-AF65-F5344CB8AC3E}">
        <p14:creationId xmlns:p14="http://schemas.microsoft.com/office/powerpoint/2010/main" val="4485545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 </a:t>
            </a:r>
            <a:r>
              <a:rPr lang="en-US" sz="4400" dirty="0" err="1" smtClean="0"/>
              <a:t>Screwtape</a:t>
            </a:r>
            <a:r>
              <a:rPr lang="en-US" sz="4400" dirty="0" smtClean="0"/>
              <a:t> Letters</a:t>
            </a:r>
            <a:br>
              <a:rPr lang="en-US" sz="4400" dirty="0" smtClean="0"/>
            </a:br>
            <a:r>
              <a:rPr lang="en-US" sz="4400" dirty="0" smtClean="0"/>
              <a:t>C.S. Lewis</a:t>
            </a:r>
            <a:endParaRPr lang="en-US" sz="4400" dirty="0"/>
          </a:p>
        </p:txBody>
      </p:sp>
      <p:sp>
        <p:nvSpPr>
          <p:cNvPr id="3" name="TextBox 2"/>
          <p:cNvSpPr txBox="1"/>
          <p:nvPr/>
        </p:nvSpPr>
        <p:spPr>
          <a:xfrm>
            <a:off x="1089024" y="1933660"/>
            <a:ext cx="7272339" cy="3785652"/>
          </a:xfrm>
          <a:prstGeom prst="rect">
            <a:avLst/>
          </a:prstGeom>
          <a:noFill/>
        </p:spPr>
        <p:txBody>
          <a:bodyPr wrap="square" rtlCol="0">
            <a:spAutoFit/>
          </a:bodyPr>
          <a:lstStyle/>
          <a:p>
            <a:r>
              <a:rPr lang="en-US" sz="2000" dirty="0" smtClean="0"/>
              <a:t>I see only one thing to do at the moment. Your patient has become humble; have you drawn his attention to the fact? All virtues are less formidable to us once the man is aware that he has them, but this is specially true of humility. Catch him at the moment when he is really poor in spirit and smuggle into his mind the gratifying reflection, "By </a:t>
            </a:r>
            <a:r>
              <a:rPr lang="en-US" sz="2000" dirty="0" err="1" smtClean="0"/>
              <a:t>jove</a:t>
            </a:r>
            <a:r>
              <a:rPr lang="en-US" sz="2000" dirty="0" smtClean="0"/>
              <a:t>! I'm being humble", and almost immediately pride - pride at his own humility - will appear. If he awakes to the danger and tries to smother this new form of pride, make him proud of his attempt - and so on, through as many stages as you please. But don't try this too long, for fear you awake his sense of </a:t>
            </a:r>
            <a:r>
              <a:rPr lang="en-US" sz="2000" dirty="0" err="1" smtClean="0"/>
              <a:t>humour</a:t>
            </a:r>
            <a:r>
              <a:rPr lang="en-US" sz="2000" dirty="0" smtClean="0"/>
              <a:t> and proportion, in which case he will merely laugh at you and go to bed. (</a:t>
            </a:r>
            <a:r>
              <a:rPr lang="en-US" sz="2000" dirty="0" err="1" smtClean="0"/>
              <a:t>ch.</a:t>
            </a:r>
            <a:r>
              <a:rPr lang="en-US" sz="2000" dirty="0" smtClean="0"/>
              <a:t> 14)</a:t>
            </a:r>
            <a:endParaRPr lang="en-US" sz="2000" dirty="0"/>
          </a:p>
        </p:txBody>
      </p:sp>
    </p:spTree>
    <p:extLst>
      <p:ext uri="{BB962C8B-B14F-4D97-AF65-F5344CB8AC3E}">
        <p14:creationId xmlns:p14="http://schemas.microsoft.com/office/powerpoint/2010/main" val="14430734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greatest serve the most unimportant.</a:t>
            </a:r>
            <a:endParaRPr lang="en-US" dirty="0"/>
          </a:p>
        </p:txBody>
      </p:sp>
      <p:sp>
        <p:nvSpPr>
          <p:cNvPr id="3" name="TextBox 2"/>
          <p:cNvSpPr txBox="1"/>
          <p:nvPr/>
        </p:nvSpPr>
        <p:spPr>
          <a:xfrm>
            <a:off x="814830" y="2207836"/>
            <a:ext cx="4293832"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smtClean="0"/>
              <a:t>Jesus turns their attention from him to his servants (20:25-28)</a:t>
            </a:r>
            <a:endParaRPr lang="en-US" sz="2400" dirty="0"/>
          </a:p>
        </p:txBody>
      </p:sp>
      <p:sp>
        <p:nvSpPr>
          <p:cNvPr id="4" name="TextBox 3"/>
          <p:cNvSpPr txBox="1"/>
          <p:nvPr/>
        </p:nvSpPr>
        <p:spPr>
          <a:xfrm>
            <a:off x="814830" y="3207800"/>
            <a:ext cx="4293832" cy="1200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smtClean="0"/>
              <a:t>There is a principle here: how we treat his people in such a way we treat the Lord.</a:t>
            </a:r>
            <a:endParaRPr lang="en-US" sz="2400" dirty="0"/>
          </a:p>
        </p:txBody>
      </p:sp>
      <p:sp>
        <p:nvSpPr>
          <p:cNvPr id="5" name="TextBox 4"/>
          <p:cNvSpPr txBox="1"/>
          <p:nvPr/>
        </p:nvSpPr>
        <p:spPr>
          <a:xfrm>
            <a:off x="814830" y="4531114"/>
            <a:ext cx="4293832" cy="954107"/>
          </a:xfrm>
          <a:prstGeom prst="rect">
            <a:avLst/>
          </a:prstGeom>
          <a:noFill/>
        </p:spPr>
        <p:txBody>
          <a:bodyPr wrap="square" rtlCol="0">
            <a:spAutoFit/>
          </a:bodyPr>
          <a:lstStyle/>
          <a:p>
            <a:r>
              <a:rPr lang="en-US" sz="2800" dirty="0" smtClean="0"/>
              <a:t>Matt. 25:41-45; 1 John 4:20; Acts 9:4</a:t>
            </a:r>
            <a:endParaRPr lang="en-US" sz="2800" dirty="0"/>
          </a:p>
        </p:txBody>
      </p:sp>
      <p:sp>
        <p:nvSpPr>
          <p:cNvPr id="6" name="TextBox 5"/>
          <p:cNvSpPr txBox="1"/>
          <p:nvPr/>
        </p:nvSpPr>
        <p:spPr>
          <a:xfrm>
            <a:off x="5411719" y="2207836"/>
            <a:ext cx="2949644"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t>So who will sit on Jesus right and left?</a:t>
            </a:r>
            <a:endParaRPr lang="en-US" sz="2400" dirty="0"/>
          </a:p>
        </p:txBody>
      </p:sp>
      <p:sp>
        <p:nvSpPr>
          <p:cNvPr id="7" name="TextBox 6"/>
          <p:cNvSpPr txBox="1"/>
          <p:nvPr/>
        </p:nvSpPr>
        <p:spPr>
          <a:xfrm>
            <a:off x="5224112" y="3207800"/>
            <a:ext cx="3391344" cy="1938992"/>
          </a:xfrm>
          <a:prstGeom prst="rect">
            <a:avLst/>
          </a:prstGeom>
          <a:noFill/>
        </p:spPr>
        <p:txBody>
          <a:bodyPr wrap="square" rtlCol="0">
            <a:spAutoFit/>
          </a:bodyPr>
          <a:lstStyle/>
          <a:p>
            <a:pPr algn="ctr"/>
            <a:r>
              <a:rPr lang="en-US" sz="2400" dirty="0" smtClean="0"/>
              <a:t>Two little old unnamed women like </a:t>
            </a:r>
            <a:r>
              <a:rPr lang="en-US" sz="2400" dirty="0" err="1" smtClean="0"/>
              <a:t>Dorcas</a:t>
            </a:r>
            <a:r>
              <a:rPr lang="en-US" sz="2400" dirty="0"/>
              <a:t> </a:t>
            </a:r>
            <a:r>
              <a:rPr lang="en-US" sz="2400" dirty="0" smtClean="0"/>
              <a:t>whose commitment is attested by many other unknowns </a:t>
            </a:r>
            <a:endParaRPr lang="en-US" sz="2400" dirty="0"/>
          </a:p>
        </p:txBody>
      </p:sp>
    </p:spTree>
    <p:extLst>
      <p:ext uri="{BB962C8B-B14F-4D97-AF65-F5344CB8AC3E}">
        <p14:creationId xmlns:p14="http://schemas.microsoft.com/office/powerpoint/2010/main" val="36232971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670066"/>
            <a:ext cx="7272339" cy="1339009"/>
          </a:xfrm>
        </p:spPr>
        <p:txBody>
          <a:bodyPr/>
          <a:lstStyle/>
          <a:p>
            <a:r>
              <a:rPr lang="en-US" dirty="0" smtClean="0"/>
              <a:t>END</a:t>
            </a:r>
            <a:endParaRPr lang="en-US" dirty="0"/>
          </a:p>
        </p:txBody>
      </p:sp>
    </p:spTree>
    <p:extLst>
      <p:ext uri="{BB962C8B-B14F-4D97-AF65-F5344CB8AC3E}">
        <p14:creationId xmlns:p14="http://schemas.microsoft.com/office/powerpoint/2010/main" val="1777089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892</TotalTime>
  <Words>814</Words>
  <Application>Microsoft Macintosh PowerPoint</Application>
  <PresentationFormat>On-screen Show (4:3)</PresentationFormat>
  <Paragraphs>67</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Tradition</vt:lpstr>
      <vt:lpstr>Truly Great Commitment</vt:lpstr>
      <vt:lpstr>We have been on a journey with Matthew</vt:lpstr>
      <vt:lpstr>James and John “We want to be great”</vt:lpstr>
      <vt:lpstr>What evidence would they offer?</vt:lpstr>
      <vt:lpstr>Greatness and the greatest commitment</vt:lpstr>
      <vt:lpstr>I too want to do great things for the Lord.</vt:lpstr>
      <vt:lpstr>The Screwtape Letters C.S. Lewis</vt:lpstr>
      <vt:lpstr>The greatest serve the most unimportant.</vt:lpstr>
      <vt:lpstr>END</vt:lpstr>
      <vt:lpstr>Truly Great Commitment</vt:lpstr>
      <vt:lpstr>Truly Great Commitment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Truly Great Commitment</dc:title>
  <dc:creator>Ray Warfel</dc:creator>
  <cp:lastModifiedBy>Ray Warfel</cp:lastModifiedBy>
  <cp:revision>33</cp:revision>
  <dcterms:created xsi:type="dcterms:W3CDTF">2014-03-08T20:07:38Z</dcterms:created>
  <dcterms:modified xsi:type="dcterms:W3CDTF">2014-05-18T02:48:29Z</dcterms:modified>
</cp:coreProperties>
</file>