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78" r:id="rId3"/>
    <p:sldId id="257" r:id="rId4"/>
    <p:sldId id="283" r:id="rId5"/>
    <p:sldId id="287" r:id="rId6"/>
    <p:sldId id="285" r:id="rId7"/>
    <p:sldId id="286" r:id="rId8"/>
    <p:sldId id="261" r:id="rId9"/>
    <p:sldId id="259" r:id="rId10"/>
    <p:sldId id="280" r:id="rId11"/>
    <p:sldId id="288" r:id="rId12"/>
    <p:sldId id="289" r:id="rId13"/>
    <p:sldId id="267" r:id="rId14"/>
    <p:sldId id="265" r:id="rId15"/>
    <p:sldId id="268" r:id="rId16"/>
    <p:sldId id="281" r:id="rId17"/>
    <p:sldId id="282" r:id="rId18"/>
    <p:sldId id="266" r:id="rId19"/>
    <p:sldId id="260" r:id="rId20"/>
    <p:sldId id="264" r:id="rId21"/>
    <p:sldId id="277" r:id="rId22"/>
    <p:sldId id="273" r:id="rId23"/>
    <p:sldId id="276"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6742"/>
    <p:restoredTop sz="94556"/>
  </p:normalViewPr>
  <p:slideViewPr>
    <p:cSldViewPr snapToGrid="0" snapToObjects="1">
      <p:cViewPr varScale="1">
        <p:scale>
          <a:sx n="54" d="100"/>
          <a:sy n="54" d="100"/>
        </p:scale>
        <p:origin x="-102" y="-4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7C8A22-9C21-8C49-8766-3DBE9209BBCE}" type="datetimeFigureOut">
              <a:rPr lang="en-US" smtClean="0"/>
              <a:pPr/>
              <a:t>7/15/2016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B39B7-D52B-9A4D-85D1-AAD7C4C69FC8}" type="slidenum">
              <a:rPr lang="en-US" smtClean="0"/>
              <a:pPr/>
              <a:t>‹#›</a:t>
            </a:fld>
            <a:endParaRPr lang="en-US"/>
          </a:p>
        </p:txBody>
      </p:sp>
    </p:spTree>
    <p:extLst>
      <p:ext uri="{BB962C8B-B14F-4D97-AF65-F5344CB8AC3E}">
        <p14:creationId xmlns:p14="http://schemas.microsoft.com/office/powerpoint/2010/main" xmlns="" val="1305671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1B39B7-D52B-9A4D-85D1-AAD7C4C69FC8}" type="slidenum">
              <a:rPr lang="en-US" smtClean="0"/>
              <a:pPr/>
              <a:t>13</a:t>
            </a:fld>
            <a:endParaRPr lang="en-US"/>
          </a:p>
        </p:txBody>
      </p:sp>
    </p:spTree>
    <p:extLst>
      <p:ext uri="{BB962C8B-B14F-4D97-AF65-F5344CB8AC3E}">
        <p14:creationId xmlns:p14="http://schemas.microsoft.com/office/powerpoint/2010/main" xmlns="" val="1428171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896001-D739-9941-B666-C6D2F03DF401}"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41170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96001-D739-9941-B666-C6D2F03DF401}"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221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96001-D739-9941-B666-C6D2F03DF401}"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73712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96001-D739-9941-B666-C6D2F03DF401}"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138280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96001-D739-9941-B666-C6D2F03DF401}" type="datetimeFigureOut">
              <a:rPr lang="en-US" smtClean="0"/>
              <a:pPr/>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26038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896001-D739-9941-B666-C6D2F03DF401}" type="datetimeFigureOut">
              <a:rPr lang="en-US" smtClean="0"/>
              <a:pPr/>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180134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96001-D739-9941-B666-C6D2F03DF401}" type="datetimeFigureOut">
              <a:rPr lang="en-US" smtClean="0"/>
              <a:pPr/>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213385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96001-D739-9941-B666-C6D2F03DF401}" type="datetimeFigureOut">
              <a:rPr lang="en-US" smtClean="0"/>
              <a:pPr/>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72567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96001-D739-9941-B666-C6D2F03DF401}" type="datetimeFigureOut">
              <a:rPr lang="en-US" smtClean="0"/>
              <a:pPr/>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88975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96001-D739-9941-B666-C6D2F03DF401}" type="datetimeFigureOut">
              <a:rPr lang="en-US" smtClean="0"/>
              <a:pPr/>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123477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96001-D739-9941-B666-C6D2F03DF401}" type="datetimeFigureOut">
              <a:rPr lang="en-US" smtClean="0"/>
              <a:pPr/>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177655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96001-D739-9941-B666-C6D2F03DF401}" type="datetimeFigureOut">
              <a:rPr lang="en-US" smtClean="0"/>
              <a:pPr/>
              <a:t>7/15/2016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239AE-6FFE-3043-B6C0-B4428CF223EF}" type="slidenum">
              <a:rPr lang="en-US" smtClean="0"/>
              <a:pPr/>
              <a:t>‹#›</a:t>
            </a:fld>
            <a:endParaRPr lang="en-US"/>
          </a:p>
        </p:txBody>
      </p:sp>
    </p:spTree>
    <p:extLst>
      <p:ext uri="{BB962C8B-B14F-4D97-AF65-F5344CB8AC3E}">
        <p14:creationId xmlns:p14="http://schemas.microsoft.com/office/powerpoint/2010/main" xmlns="" val="1144466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62438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From Satan</a:t>
            </a:r>
            <a:endParaRPr lang="en-US" b="1" u="sng" dirty="0">
              <a:solidFill>
                <a:srgbClr val="FF0000"/>
              </a:solidFill>
            </a:endParaRPr>
          </a:p>
        </p:txBody>
      </p:sp>
      <p:sp>
        <p:nvSpPr>
          <p:cNvPr id="3" name="Content Placeholder 2"/>
          <p:cNvSpPr>
            <a:spLocks noGrp="1"/>
          </p:cNvSpPr>
          <p:nvPr>
            <p:ph idx="1"/>
          </p:nvPr>
        </p:nvSpPr>
        <p:spPr>
          <a:xfrm>
            <a:off x="838200" y="1489448"/>
            <a:ext cx="10887635" cy="5274422"/>
          </a:xfrm>
        </p:spPr>
        <p:txBody>
          <a:bodyPr>
            <a:normAutofit/>
          </a:bodyPr>
          <a:lstStyle/>
          <a:p>
            <a:r>
              <a:rPr lang="en-US" sz="3600" b="1" dirty="0"/>
              <a:t>Ephesians 6:16 In all circumstances </a:t>
            </a:r>
            <a:r>
              <a:rPr lang="en-US" sz="3600" b="1" u="sng" dirty="0">
                <a:solidFill>
                  <a:srgbClr val="FF0000"/>
                </a:solidFill>
              </a:rPr>
              <a:t>take up the shield of faith</a:t>
            </a:r>
            <a:r>
              <a:rPr lang="en-US" sz="3600" b="1" dirty="0"/>
              <a:t>, with which you can extinguish all </a:t>
            </a:r>
            <a:r>
              <a:rPr lang="en-US" sz="3600" b="1" u="sng" dirty="0">
                <a:solidFill>
                  <a:srgbClr val="FF0000"/>
                </a:solidFill>
              </a:rPr>
              <a:t>the flaming darts</a:t>
            </a:r>
            <a:r>
              <a:rPr lang="en-US" sz="3600" b="1" dirty="0"/>
              <a:t> of the evil one; (ESV</a:t>
            </a:r>
            <a:r>
              <a:rPr lang="en-US" sz="3600" b="1" dirty="0" smtClean="0"/>
              <a:t>)</a:t>
            </a:r>
          </a:p>
          <a:p>
            <a:endParaRPr lang="en-US" sz="3600" b="1" dirty="0"/>
          </a:p>
        </p:txBody>
      </p:sp>
    </p:spTree>
    <p:extLst>
      <p:ext uri="{BB962C8B-B14F-4D97-AF65-F5344CB8AC3E}">
        <p14:creationId xmlns:p14="http://schemas.microsoft.com/office/powerpoint/2010/main" xmlns="" val="1463821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45521" y="201381"/>
            <a:ext cx="2487122" cy="5821732"/>
          </a:xfrm>
        </p:spPr>
        <p:txBody>
          <a:bodyPr>
            <a:normAutofit/>
          </a:bodyPr>
          <a:lstStyle/>
          <a:p>
            <a:r>
              <a:rPr lang="en-US" b="1" dirty="0" smtClean="0"/>
              <a:t>The Bad Way:</a:t>
            </a:r>
            <a:br>
              <a:rPr lang="en-US" b="1" dirty="0" smtClean="0"/>
            </a:br>
            <a:r>
              <a:rPr lang="en-US" b="1" u="sng" dirty="0" smtClean="0">
                <a:solidFill>
                  <a:srgbClr val="FF0000"/>
                </a:solidFill>
              </a:rPr>
              <a:t>From</a:t>
            </a:r>
            <a:r>
              <a:rPr lang="en-US" b="1" dirty="0" smtClean="0"/>
              <a:t> </a:t>
            </a:r>
            <a:r>
              <a:rPr lang="en-US" b="1" u="sng" dirty="0" smtClean="0">
                <a:solidFill>
                  <a:srgbClr val="FF0000"/>
                </a:solidFill>
              </a:rPr>
              <a:t>Satan</a:t>
            </a:r>
            <a:br>
              <a:rPr lang="en-US" b="1" u="sng" dirty="0" smtClean="0">
                <a:solidFill>
                  <a:srgbClr val="FF0000"/>
                </a:solidFill>
              </a:rPr>
            </a:br>
            <a:r>
              <a:rPr lang="en-US" sz="3600" b="1" dirty="0" smtClean="0"/>
              <a:t>Ephesians 6</a:t>
            </a:r>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523335" cy="3375757"/>
          </a:xfrm>
          <a:prstGeom prst="rect">
            <a:avLst/>
          </a:prstGeom>
        </p:spPr>
      </p:pic>
      <p:pic>
        <p:nvPicPr>
          <p:cNvPr id="6" name="Picture 5"/>
          <p:cNvPicPr>
            <a:picLocks noChangeAspect="1"/>
          </p:cNvPicPr>
          <p:nvPr/>
        </p:nvPicPr>
        <p:blipFill>
          <a:blip r:embed="rId3"/>
          <a:stretch>
            <a:fillRect/>
          </a:stretch>
        </p:blipFill>
        <p:spPr>
          <a:xfrm>
            <a:off x="-148857" y="3509964"/>
            <a:ext cx="4672193" cy="3348036"/>
          </a:xfrm>
          <a:prstGeom prst="rect">
            <a:avLst/>
          </a:prstGeom>
        </p:spPr>
      </p:pic>
      <p:pic>
        <p:nvPicPr>
          <p:cNvPr id="7" name="Picture 6"/>
          <p:cNvPicPr>
            <a:picLocks noChangeAspect="1"/>
          </p:cNvPicPr>
          <p:nvPr/>
        </p:nvPicPr>
        <p:blipFill>
          <a:blip r:embed="rId3"/>
          <a:stretch>
            <a:fillRect/>
          </a:stretch>
        </p:blipFill>
        <p:spPr>
          <a:xfrm>
            <a:off x="7968860" y="-59091"/>
            <a:ext cx="4223142" cy="3434848"/>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84810" y="3509964"/>
            <a:ext cx="4207189" cy="3348037"/>
          </a:xfrm>
          <a:prstGeom prst="rect">
            <a:avLst/>
          </a:prstGeom>
        </p:spPr>
      </p:pic>
    </p:spTree>
    <p:extLst>
      <p:ext uri="{BB962C8B-B14F-4D97-AF65-F5344CB8AC3E}">
        <p14:creationId xmlns:p14="http://schemas.microsoft.com/office/powerpoint/2010/main" xmlns="" val="521841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From Satan</a:t>
            </a:r>
            <a:endParaRPr lang="en-US" b="1" u="sng" dirty="0">
              <a:solidFill>
                <a:srgbClr val="FF0000"/>
              </a:solidFill>
            </a:endParaRPr>
          </a:p>
        </p:txBody>
      </p:sp>
      <p:sp>
        <p:nvSpPr>
          <p:cNvPr id="3" name="Content Placeholder 2"/>
          <p:cNvSpPr>
            <a:spLocks noGrp="1"/>
          </p:cNvSpPr>
          <p:nvPr>
            <p:ph idx="1"/>
          </p:nvPr>
        </p:nvSpPr>
        <p:spPr>
          <a:xfrm>
            <a:off x="838200" y="1489448"/>
            <a:ext cx="10887635" cy="5274422"/>
          </a:xfrm>
        </p:spPr>
        <p:txBody>
          <a:bodyPr>
            <a:normAutofit/>
          </a:bodyPr>
          <a:lstStyle/>
          <a:p>
            <a:r>
              <a:rPr lang="en-US" sz="3600" b="1" dirty="0"/>
              <a:t>Ephesians 6:16 In all circumstances </a:t>
            </a:r>
            <a:r>
              <a:rPr lang="en-US" sz="3600" b="1" u="sng" dirty="0">
                <a:solidFill>
                  <a:srgbClr val="FF0000"/>
                </a:solidFill>
              </a:rPr>
              <a:t>take up the shield of faith</a:t>
            </a:r>
            <a:r>
              <a:rPr lang="en-US" sz="3600" b="1" dirty="0"/>
              <a:t>, with which you can extinguish all </a:t>
            </a:r>
            <a:r>
              <a:rPr lang="en-US" sz="3600" b="1" u="sng" dirty="0">
                <a:solidFill>
                  <a:srgbClr val="FF0000"/>
                </a:solidFill>
              </a:rPr>
              <a:t>the flaming darts</a:t>
            </a:r>
            <a:r>
              <a:rPr lang="en-US" sz="3600" b="1" dirty="0"/>
              <a:t> of the evil one; (ESV</a:t>
            </a:r>
            <a:r>
              <a:rPr lang="en-US" sz="3600" b="1" dirty="0" smtClean="0"/>
              <a:t>)</a:t>
            </a:r>
          </a:p>
          <a:p>
            <a:endParaRPr lang="en-US" sz="3600" b="1" dirty="0"/>
          </a:p>
          <a:p>
            <a:r>
              <a:rPr lang="en-US" sz="3600" b="1" dirty="0" smtClean="0"/>
              <a:t>I Peter 5:8  Be sober, be vigilant; because your </a:t>
            </a:r>
            <a:r>
              <a:rPr lang="en-US" sz="3600" b="1" u="sng" dirty="0" smtClean="0">
                <a:solidFill>
                  <a:srgbClr val="FF0000"/>
                </a:solidFill>
              </a:rPr>
              <a:t>adversary</a:t>
            </a:r>
            <a:r>
              <a:rPr lang="en-US" sz="3600" b="1" u="sng" dirty="0" smtClean="0"/>
              <a:t> </a:t>
            </a:r>
            <a:r>
              <a:rPr lang="en-US" sz="3600" b="1" dirty="0" smtClean="0"/>
              <a:t>the devil walks about like a </a:t>
            </a:r>
            <a:r>
              <a:rPr lang="en-US" sz="3600" b="1" u="sng" dirty="0" smtClean="0">
                <a:solidFill>
                  <a:srgbClr val="FF0000"/>
                </a:solidFill>
              </a:rPr>
              <a:t>roaring lion</a:t>
            </a:r>
            <a:r>
              <a:rPr lang="en-US" sz="3600" b="1" dirty="0" smtClean="0"/>
              <a:t>, </a:t>
            </a:r>
            <a:r>
              <a:rPr lang="en-US" sz="3600" b="1" u="sng" dirty="0" smtClean="0"/>
              <a:t>seeking whom he may devour</a:t>
            </a:r>
            <a:r>
              <a:rPr lang="en-US" sz="3600" b="1" dirty="0" smtClean="0"/>
              <a:t>.</a:t>
            </a:r>
          </a:p>
          <a:p>
            <a:pPr lvl="1"/>
            <a:r>
              <a:rPr lang="en-US" sz="3200" dirty="0" smtClean="0"/>
              <a:t>Greek:  Adversary </a:t>
            </a:r>
            <a:r>
              <a:rPr lang="en-US" sz="3200" i="1" dirty="0" smtClean="0"/>
              <a:t>“antidkos” </a:t>
            </a:r>
            <a:r>
              <a:rPr lang="en-US" sz="3200" dirty="0" smtClean="0"/>
              <a:t>- Opponent/Enemy</a:t>
            </a:r>
            <a:endParaRPr lang="en-US" sz="3600" dirty="0" smtClean="0"/>
          </a:p>
          <a:p>
            <a:pPr lvl="1"/>
            <a:r>
              <a:rPr lang="en-US" sz="3200" dirty="0" smtClean="0"/>
              <a:t>Roaring Lion:  Speaks to his ferocious nature</a:t>
            </a:r>
          </a:p>
          <a:p>
            <a:pPr lvl="1"/>
            <a:endParaRPr lang="en-US" sz="3200" dirty="0" smtClean="0"/>
          </a:p>
        </p:txBody>
      </p:sp>
    </p:spTree>
    <p:extLst>
      <p:ext uri="{BB962C8B-B14F-4D97-AF65-F5344CB8AC3E}">
        <p14:creationId xmlns:p14="http://schemas.microsoft.com/office/powerpoint/2010/main" xmlns="" val="73731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464"/>
            <a:ext cx="10515600" cy="1325563"/>
          </a:xfrm>
        </p:spPr>
        <p:txBody>
          <a:bodyPr/>
          <a:lstStyle/>
          <a:p>
            <a:pPr algn="ctr"/>
            <a:r>
              <a:rPr lang="en-US" b="1" dirty="0" smtClean="0"/>
              <a:t>Faith Under Fire:  </a:t>
            </a:r>
            <a:r>
              <a:rPr lang="en-US" b="1" u="sng" dirty="0" smtClean="0">
                <a:solidFill>
                  <a:srgbClr val="FF0000"/>
                </a:solidFill>
              </a:rPr>
              <a:t>Satan</a:t>
            </a:r>
            <a:endParaRPr lang="en-US" b="1" u="sng" dirty="0">
              <a:solidFill>
                <a:srgbClr val="FF0000"/>
              </a:solidFill>
            </a:endParaRPr>
          </a:p>
        </p:txBody>
      </p:sp>
      <p:sp>
        <p:nvSpPr>
          <p:cNvPr id="3" name="Content Placeholder 2"/>
          <p:cNvSpPr>
            <a:spLocks noGrp="1"/>
          </p:cNvSpPr>
          <p:nvPr>
            <p:ph idx="1"/>
          </p:nvPr>
        </p:nvSpPr>
        <p:spPr>
          <a:xfrm>
            <a:off x="838200" y="1314636"/>
            <a:ext cx="10887635" cy="5543363"/>
          </a:xfrm>
        </p:spPr>
        <p:txBody>
          <a:bodyPr>
            <a:normAutofit fontScale="92500" lnSpcReduction="20000"/>
          </a:bodyPr>
          <a:lstStyle/>
          <a:p>
            <a:r>
              <a:rPr lang="en-US" sz="3900" dirty="0" smtClean="0"/>
              <a:t>An all out assault: </a:t>
            </a:r>
          </a:p>
          <a:p>
            <a:pPr lvl="1"/>
            <a:r>
              <a:rPr lang="en-US" sz="3900" b="1" dirty="0" smtClean="0"/>
              <a:t>Job 1:1 There was a man in the land of </a:t>
            </a:r>
            <a:r>
              <a:rPr lang="en-US" sz="3900" b="1" dirty="0" err="1" smtClean="0"/>
              <a:t>Uz</a:t>
            </a:r>
            <a:r>
              <a:rPr lang="en-US" sz="3900" b="1" dirty="0" smtClean="0"/>
              <a:t>, whose name was Job; and that man was </a:t>
            </a:r>
            <a:r>
              <a:rPr lang="en-US" sz="3900" b="1" u="sng" dirty="0" smtClean="0">
                <a:solidFill>
                  <a:schemeClr val="accent5">
                    <a:lumMod val="75000"/>
                  </a:schemeClr>
                </a:solidFill>
              </a:rPr>
              <a:t>blameless and upright</a:t>
            </a:r>
            <a:r>
              <a:rPr lang="en-US" sz="3900" b="1" dirty="0" smtClean="0"/>
              <a:t>, and one who </a:t>
            </a:r>
            <a:r>
              <a:rPr lang="en-US" sz="3900" b="1" u="sng" dirty="0" smtClean="0">
                <a:solidFill>
                  <a:schemeClr val="accent5">
                    <a:lumMod val="75000"/>
                  </a:schemeClr>
                </a:solidFill>
              </a:rPr>
              <a:t>feared God and shunned evil</a:t>
            </a:r>
            <a:r>
              <a:rPr lang="en-US" sz="3900" b="1" dirty="0" smtClean="0"/>
              <a:t>.</a:t>
            </a:r>
          </a:p>
          <a:p>
            <a:pPr lvl="1"/>
            <a:endParaRPr lang="en-US" sz="3900" b="1" dirty="0" smtClean="0"/>
          </a:p>
          <a:p>
            <a:pPr lvl="1"/>
            <a:r>
              <a:rPr lang="en-US" sz="3900" b="1" dirty="0" smtClean="0"/>
              <a:t>Job 1:11 </a:t>
            </a:r>
            <a:r>
              <a:rPr lang="en-US" sz="3900" b="1" dirty="0"/>
              <a:t>But now, stretch out Your hand and </a:t>
            </a:r>
            <a:r>
              <a:rPr lang="en-US" sz="3900" b="1" u="sng" dirty="0">
                <a:solidFill>
                  <a:schemeClr val="accent5">
                    <a:lumMod val="75000"/>
                  </a:schemeClr>
                </a:solidFill>
              </a:rPr>
              <a:t>touch all that he has</a:t>
            </a:r>
            <a:r>
              <a:rPr lang="en-US" sz="3900" b="1" dirty="0"/>
              <a:t>, and he will surely curse You to Your face</a:t>
            </a:r>
            <a:r>
              <a:rPr lang="en-US" sz="3900" b="1" dirty="0" smtClean="0"/>
              <a:t>!”</a:t>
            </a:r>
          </a:p>
          <a:p>
            <a:pPr lvl="1"/>
            <a:r>
              <a:rPr lang="en-US" sz="3900" b="1" dirty="0" smtClean="0"/>
              <a:t>Job </a:t>
            </a:r>
            <a:r>
              <a:rPr lang="en-US" sz="3900" b="1" dirty="0"/>
              <a:t>2:44 So Satan answered the Lord and said, “Skin for skin! </a:t>
            </a:r>
            <a:r>
              <a:rPr lang="en-US" sz="3900" b="1" u="sng" dirty="0">
                <a:solidFill>
                  <a:schemeClr val="accent5">
                    <a:lumMod val="75000"/>
                  </a:schemeClr>
                </a:solidFill>
              </a:rPr>
              <a:t>Yes, all that a man has he will give for his life</a:t>
            </a:r>
            <a:r>
              <a:rPr lang="en-US" sz="3900" b="1" u="sng" dirty="0" smtClean="0">
                <a:solidFill>
                  <a:schemeClr val="accent5">
                    <a:lumMod val="75000"/>
                  </a:schemeClr>
                </a:solidFill>
              </a:rPr>
              <a:t>.</a:t>
            </a:r>
          </a:p>
          <a:p>
            <a:pPr marL="0" indent="0">
              <a:buNone/>
            </a:pPr>
            <a:endParaRPr lang="en-US" sz="900" b="1" dirty="0" smtClean="0"/>
          </a:p>
          <a:p>
            <a:pPr marL="0" indent="0">
              <a:buNone/>
            </a:pPr>
            <a:r>
              <a:rPr lang="en-US" sz="3500" b="1" dirty="0" smtClean="0"/>
              <a:t>The Attack:  </a:t>
            </a:r>
            <a:r>
              <a:rPr lang="en-US" sz="3500" i="1" dirty="0" smtClean="0"/>
              <a:t>He Will Try To Impact “Things” The Flesh Values</a:t>
            </a:r>
          </a:p>
        </p:txBody>
      </p:sp>
    </p:spTree>
    <p:extLst>
      <p:ext uri="{BB962C8B-B14F-4D97-AF65-F5344CB8AC3E}">
        <p14:creationId xmlns:p14="http://schemas.microsoft.com/office/powerpoint/2010/main" xmlns="" val="161771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Satan</a:t>
            </a:r>
            <a:endParaRPr lang="en-US" b="1" u="sng" dirty="0">
              <a:solidFill>
                <a:srgbClr val="FF0000"/>
              </a:solidFill>
            </a:endParaRPr>
          </a:p>
        </p:txBody>
      </p:sp>
      <p:sp>
        <p:nvSpPr>
          <p:cNvPr id="3" name="Content Placeholder 2"/>
          <p:cNvSpPr>
            <a:spLocks noGrp="1"/>
          </p:cNvSpPr>
          <p:nvPr>
            <p:ph idx="1"/>
          </p:nvPr>
        </p:nvSpPr>
        <p:spPr>
          <a:xfrm>
            <a:off x="838200" y="1489448"/>
            <a:ext cx="10887635" cy="5274422"/>
          </a:xfrm>
        </p:spPr>
        <p:txBody>
          <a:bodyPr>
            <a:normAutofit/>
          </a:bodyPr>
          <a:lstStyle/>
          <a:p>
            <a:r>
              <a:rPr lang="en-US" sz="3600" dirty="0" smtClean="0"/>
              <a:t>An all out assault:  Simon </a:t>
            </a:r>
            <a:r>
              <a:rPr lang="en-US" sz="3200" dirty="0" smtClean="0"/>
              <a:t>Peter - </a:t>
            </a:r>
            <a:r>
              <a:rPr lang="en-US" sz="3200" b="1" dirty="0" smtClean="0"/>
              <a:t>Luke 22:31-34</a:t>
            </a:r>
            <a:endParaRPr lang="en-US" sz="2000" b="1" dirty="0" smtClean="0"/>
          </a:p>
          <a:p>
            <a:pPr lvl="1"/>
            <a:r>
              <a:rPr lang="en-US" sz="3600" b="1" dirty="0"/>
              <a:t>31 And the Lord said, “Simon, Simon! </a:t>
            </a:r>
            <a:r>
              <a:rPr lang="en-US" sz="3600" b="1" u="sng" dirty="0">
                <a:solidFill>
                  <a:schemeClr val="accent5">
                    <a:lumMod val="75000"/>
                  </a:schemeClr>
                </a:solidFill>
              </a:rPr>
              <a:t>Indeed, Satan has asked for you, that he may sift you as wheat</a:t>
            </a:r>
            <a:r>
              <a:rPr lang="en-US" sz="3600" b="1" dirty="0"/>
              <a:t>. </a:t>
            </a:r>
            <a:endParaRPr lang="en-US" sz="3600" b="1" dirty="0" smtClean="0"/>
          </a:p>
        </p:txBody>
      </p:sp>
      <p:pic>
        <p:nvPicPr>
          <p:cNvPr id="4" name="Picture 3"/>
          <p:cNvPicPr>
            <a:picLocks noChangeAspect="1"/>
          </p:cNvPicPr>
          <p:nvPr/>
        </p:nvPicPr>
        <p:blipFill>
          <a:blip r:embed="rId2"/>
          <a:stretch>
            <a:fillRect/>
          </a:stretch>
        </p:blipFill>
        <p:spPr>
          <a:xfrm>
            <a:off x="5970954" y="3226829"/>
            <a:ext cx="6221046" cy="3631171"/>
          </a:xfrm>
          <a:prstGeom prst="rect">
            <a:avLst/>
          </a:prstGeom>
        </p:spPr>
      </p:pic>
      <p:pic>
        <p:nvPicPr>
          <p:cNvPr id="5" name="Picture 4"/>
          <p:cNvPicPr>
            <a:picLocks noChangeAspect="1"/>
          </p:cNvPicPr>
          <p:nvPr/>
        </p:nvPicPr>
        <p:blipFill>
          <a:blip r:embed="rId3"/>
          <a:stretch>
            <a:fillRect/>
          </a:stretch>
        </p:blipFill>
        <p:spPr>
          <a:xfrm>
            <a:off x="-123986" y="3179834"/>
            <a:ext cx="6094940" cy="3794403"/>
          </a:xfrm>
          <a:prstGeom prst="rect">
            <a:avLst/>
          </a:prstGeom>
        </p:spPr>
      </p:pic>
    </p:spTree>
    <p:extLst>
      <p:ext uri="{BB962C8B-B14F-4D97-AF65-F5344CB8AC3E}">
        <p14:creationId xmlns:p14="http://schemas.microsoft.com/office/powerpoint/2010/main" xmlns="" val="75556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Satan</a:t>
            </a:r>
            <a:endParaRPr lang="en-US" b="1" u="sng" dirty="0">
              <a:solidFill>
                <a:srgbClr val="FF0000"/>
              </a:solidFill>
            </a:endParaRPr>
          </a:p>
        </p:txBody>
      </p:sp>
      <p:sp>
        <p:nvSpPr>
          <p:cNvPr id="3" name="Content Placeholder 2"/>
          <p:cNvSpPr>
            <a:spLocks noGrp="1"/>
          </p:cNvSpPr>
          <p:nvPr>
            <p:ph idx="1"/>
          </p:nvPr>
        </p:nvSpPr>
        <p:spPr>
          <a:xfrm>
            <a:off x="838200" y="1489448"/>
            <a:ext cx="10887635" cy="5274422"/>
          </a:xfrm>
        </p:spPr>
        <p:txBody>
          <a:bodyPr>
            <a:normAutofit/>
          </a:bodyPr>
          <a:lstStyle/>
          <a:p>
            <a:r>
              <a:rPr lang="en-US" sz="3600" dirty="0" smtClean="0"/>
              <a:t>An all out assault:  </a:t>
            </a:r>
            <a:r>
              <a:rPr lang="en-US" sz="3200" dirty="0" smtClean="0"/>
              <a:t>Peter - </a:t>
            </a:r>
            <a:r>
              <a:rPr lang="en-US" sz="3200" b="1" dirty="0" smtClean="0"/>
              <a:t>Luke 22:31-34</a:t>
            </a:r>
            <a:endParaRPr lang="en-US" sz="2000" b="1" dirty="0" smtClean="0"/>
          </a:p>
          <a:p>
            <a:pPr lvl="1"/>
            <a:r>
              <a:rPr lang="en-US" sz="3600" b="1" dirty="0"/>
              <a:t>31 And the Lord said, “Simon, Simon! Indeed, Satan has asked for you, that he may sift you as wheat. 32 But I have prayed for you, </a:t>
            </a:r>
            <a:r>
              <a:rPr lang="en-US" sz="3600" b="1" u="sng" dirty="0">
                <a:solidFill>
                  <a:srgbClr val="FF0000"/>
                </a:solidFill>
              </a:rPr>
              <a:t>that your faith should not fail</a:t>
            </a:r>
            <a:r>
              <a:rPr lang="en-US" sz="3600" b="1" dirty="0"/>
              <a:t>; and when you have returned to Me, strengthen your brethren.”33 But he said to Him, </a:t>
            </a:r>
            <a:r>
              <a:rPr lang="en-US" sz="3600" b="1" u="sng" dirty="0">
                <a:solidFill>
                  <a:srgbClr val="FF0000"/>
                </a:solidFill>
              </a:rPr>
              <a:t>“Lord, I am ready</a:t>
            </a:r>
            <a:r>
              <a:rPr lang="en-US" sz="3600" b="1" dirty="0"/>
              <a:t> to go with You, both to prison and to death.”34 Then He said, “I tell you, Peter, the rooster shall not crow this day before you will deny three times that you know Me</a:t>
            </a:r>
            <a:r>
              <a:rPr lang="en-US" sz="3600" b="1" dirty="0" smtClean="0"/>
              <a:t>.” (Luke 22:55-62)</a:t>
            </a:r>
          </a:p>
        </p:txBody>
      </p:sp>
    </p:spTree>
    <p:extLst>
      <p:ext uri="{BB962C8B-B14F-4D97-AF65-F5344CB8AC3E}">
        <p14:creationId xmlns:p14="http://schemas.microsoft.com/office/powerpoint/2010/main" xmlns="" val="4826107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Satan</a:t>
            </a:r>
            <a:endParaRPr lang="en-US" b="1" u="sng" dirty="0">
              <a:solidFill>
                <a:srgbClr val="FF0000"/>
              </a:solidFill>
            </a:endParaRPr>
          </a:p>
        </p:txBody>
      </p:sp>
      <p:sp>
        <p:nvSpPr>
          <p:cNvPr id="3" name="Content Placeholder 2"/>
          <p:cNvSpPr>
            <a:spLocks noGrp="1"/>
          </p:cNvSpPr>
          <p:nvPr>
            <p:ph idx="1"/>
          </p:nvPr>
        </p:nvSpPr>
        <p:spPr>
          <a:xfrm>
            <a:off x="838200" y="1489448"/>
            <a:ext cx="11353800" cy="5274422"/>
          </a:xfrm>
        </p:spPr>
        <p:txBody>
          <a:bodyPr>
            <a:normAutofit lnSpcReduction="10000"/>
          </a:bodyPr>
          <a:lstStyle/>
          <a:p>
            <a:r>
              <a:rPr lang="en-US" sz="3600" dirty="0" smtClean="0"/>
              <a:t>An all out assault:  </a:t>
            </a:r>
            <a:r>
              <a:rPr lang="en-US" sz="3200" dirty="0" smtClean="0"/>
              <a:t>Peter - </a:t>
            </a:r>
            <a:r>
              <a:rPr lang="en-US" sz="3200" b="1" dirty="0" smtClean="0"/>
              <a:t>Luke 22:55-62</a:t>
            </a:r>
            <a:endParaRPr lang="en-US" sz="2000" b="1" dirty="0" smtClean="0"/>
          </a:p>
          <a:p>
            <a:pPr lvl="1"/>
            <a:r>
              <a:rPr lang="en-US" sz="3600" b="1" dirty="0" smtClean="0"/>
              <a:t>Verse 57 - </a:t>
            </a:r>
            <a:r>
              <a:rPr lang="is-IS" sz="3600" b="1" dirty="0" smtClean="0"/>
              <a:t>…I do not know him</a:t>
            </a:r>
          </a:p>
          <a:p>
            <a:pPr lvl="1"/>
            <a:r>
              <a:rPr lang="is-IS" sz="3600" b="1" dirty="0" smtClean="0"/>
              <a:t>Verse 58 - ...I am not the Man!</a:t>
            </a:r>
          </a:p>
          <a:p>
            <a:pPr lvl="1"/>
            <a:r>
              <a:rPr lang="is-IS" sz="3600" b="1" dirty="0" smtClean="0"/>
              <a:t>Verse 60 ...</a:t>
            </a:r>
            <a:r>
              <a:rPr lang="en-US" sz="3600" b="1" dirty="0"/>
              <a:t> “Man, I do not know what you are saying</a:t>
            </a:r>
            <a:r>
              <a:rPr lang="en-US" sz="3600" b="1" dirty="0" smtClean="0"/>
              <a:t>!”</a:t>
            </a:r>
          </a:p>
          <a:p>
            <a:pPr lvl="1"/>
            <a:endParaRPr lang="en-US" sz="3600" b="1" dirty="0"/>
          </a:p>
          <a:p>
            <a:pPr marL="0" indent="0">
              <a:buNone/>
            </a:pPr>
            <a:r>
              <a:rPr lang="en-US" sz="4000" b="1" dirty="0"/>
              <a:t>61 And the </a:t>
            </a:r>
            <a:r>
              <a:rPr lang="en-US" sz="4000" b="1" u="sng" dirty="0">
                <a:solidFill>
                  <a:srgbClr val="FF0000"/>
                </a:solidFill>
              </a:rPr>
              <a:t>Lord turned and looked at Peter</a:t>
            </a:r>
            <a:r>
              <a:rPr lang="en-US" sz="4000" b="1" dirty="0"/>
              <a:t>. Then Peter remembered the word of the Lord, how He had said to him, “Before the rooster crows, you will deny Me three times.” 62 So </a:t>
            </a:r>
            <a:r>
              <a:rPr lang="en-US" sz="4000" b="1" u="sng" dirty="0">
                <a:solidFill>
                  <a:srgbClr val="FF0000"/>
                </a:solidFill>
              </a:rPr>
              <a:t>Peter went out and wept bitterly.</a:t>
            </a:r>
            <a:endParaRPr lang="is-IS" sz="4000" b="1" u="sng" dirty="0" smtClean="0">
              <a:solidFill>
                <a:srgbClr val="FF0000"/>
              </a:solidFill>
            </a:endParaRPr>
          </a:p>
          <a:p>
            <a:pPr lvl="1"/>
            <a:endParaRPr lang="en-US" sz="3600" b="1" dirty="0" smtClean="0"/>
          </a:p>
        </p:txBody>
      </p:sp>
    </p:spTree>
    <p:extLst>
      <p:ext uri="{BB962C8B-B14F-4D97-AF65-F5344CB8AC3E}">
        <p14:creationId xmlns:p14="http://schemas.microsoft.com/office/powerpoint/2010/main" xmlns="" val="776431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Satan</a:t>
            </a:r>
            <a:endParaRPr lang="en-US" b="1" u="sng" dirty="0">
              <a:solidFill>
                <a:srgbClr val="FF0000"/>
              </a:solidFill>
            </a:endParaRPr>
          </a:p>
        </p:txBody>
      </p:sp>
      <p:sp>
        <p:nvSpPr>
          <p:cNvPr id="3" name="Content Placeholder 2"/>
          <p:cNvSpPr>
            <a:spLocks noGrp="1"/>
          </p:cNvSpPr>
          <p:nvPr>
            <p:ph idx="1"/>
          </p:nvPr>
        </p:nvSpPr>
        <p:spPr>
          <a:xfrm>
            <a:off x="838200" y="1489448"/>
            <a:ext cx="11353800" cy="5274422"/>
          </a:xfrm>
        </p:spPr>
        <p:txBody>
          <a:bodyPr>
            <a:normAutofit/>
          </a:bodyPr>
          <a:lstStyle/>
          <a:p>
            <a:r>
              <a:rPr lang="en-US" sz="3600" dirty="0" smtClean="0"/>
              <a:t>This Same Peter</a:t>
            </a:r>
            <a:r>
              <a:rPr lang="is-IS" sz="3600" dirty="0" smtClean="0"/>
              <a:t>…Stood After Jesus Resurrection From Dead</a:t>
            </a:r>
            <a:endParaRPr lang="is-IS" sz="4000" b="1" u="sng" dirty="0" smtClean="0">
              <a:solidFill>
                <a:srgbClr val="FF0000"/>
              </a:solidFill>
            </a:endParaRPr>
          </a:p>
          <a:p>
            <a:pPr lvl="1"/>
            <a:r>
              <a:rPr lang="en-US" sz="3600" b="1" dirty="0"/>
              <a:t>Acts 2:14 - </a:t>
            </a:r>
            <a:r>
              <a:rPr lang="en-US" sz="3600" b="1" dirty="0" smtClean="0"/>
              <a:t>But </a:t>
            </a:r>
            <a:r>
              <a:rPr lang="en-US" sz="3600" b="1" dirty="0"/>
              <a:t>Peter, </a:t>
            </a:r>
            <a:r>
              <a:rPr lang="en-US" sz="3600" b="1" u="sng" dirty="0">
                <a:solidFill>
                  <a:srgbClr val="FF0000"/>
                </a:solidFill>
              </a:rPr>
              <a:t>standing up with the eleven, raised his voice and said to them</a:t>
            </a:r>
            <a:r>
              <a:rPr lang="en-US" sz="3600" b="1" dirty="0"/>
              <a:t>, “Men of Judea and all who dwell in Jerusalem, let this be known to you, and </a:t>
            </a:r>
            <a:r>
              <a:rPr lang="en-US" sz="3600" b="1" u="sng" dirty="0">
                <a:solidFill>
                  <a:srgbClr val="FF0000"/>
                </a:solidFill>
              </a:rPr>
              <a:t>heed my </a:t>
            </a:r>
            <a:r>
              <a:rPr lang="en-US" sz="3600" b="1" u="sng" dirty="0" smtClean="0">
                <a:solidFill>
                  <a:srgbClr val="FF0000"/>
                </a:solidFill>
              </a:rPr>
              <a:t>words</a:t>
            </a:r>
            <a:r>
              <a:rPr lang="is-IS" sz="3600" b="1" dirty="0" smtClean="0"/>
              <a:t>…</a:t>
            </a:r>
          </a:p>
          <a:p>
            <a:pPr lvl="1"/>
            <a:r>
              <a:rPr lang="en-US" sz="3600" b="1" dirty="0"/>
              <a:t>Acts </a:t>
            </a:r>
            <a:r>
              <a:rPr lang="en-US" sz="3600" b="1" dirty="0" smtClean="0"/>
              <a:t>2:23 </a:t>
            </a:r>
            <a:r>
              <a:rPr lang="en-US" sz="3600" b="1" dirty="0"/>
              <a:t>Him, being delivered by the determined purpose and foreknowledge of God, </a:t>
            </a:r>
            <a:r>
              <a:rPr lang="en-US" sz="3600" b="1" u="sng" dirty="0">
                <a:solidFill>
                  <a:srgbClr val="FF0000"/>
                </a:solidFill>
              </a:rPr>
              <a:t>you have taken by lawless hands, have crucified, and put to death</a:t>
            </a:r>
            <a:r>
              <a:rPr lang="en-US" sz="3600" b="1" dirty="0"/>
              <a:t>;</a:t>
            </a:r>
            <a:endParaRPr lang="en-US" sz="3600" b="1" dirty="0" smtClean="0"/>
          </a:p>
        </p:txBody>
      </p:sp>
    </p:spTree>
    <p:extLst>
      <p:ext uri="{BB962C8B-B14F-4D97-AF65-F5344CB8AC3E}">
        <p14:creationId xmlns:p14="http://schemas.microsoft.com/office/powerpoint/2010/main" xmlns="" val="1137270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Tools of Satan</a:t>
            </a:r>
            <a:endParaRPr lang="en-US" b="1" u="sng" dirty="0">
              <a:solidFill>
                <a:srgbClr val="FF0000"/>
              </a:solidFill>
            </a:endParaRPr>
          </a:p>
        </p:txBody>
      </p:sp>
      <p:sp>
        <p:nvSpPr>
          <p:cNvPr id="3" name="Content Placeholder 2"/>
          <p:cNvSpPr>
            <a:spLocks noGrp="1"/>
          </p:cNvSpPr>
          <p:nvPr>
            <p:ph idx="1"/>
          </p:nvPr>
        </p:nvSpPr>
        <p:spPr>
          <a:xfrm>
            <a:off x="838200" y="1293505"/>
            <a:ext cx="10887635" cy="5274422"/>
          </a:xfrm>
        </p:spPr>
        <p:txBody>
          <a:bodyPr>
            <a:normAutofit lnSpcReduction="10000"/>
          </a:bodyPr>
          <a:lstStyle/>
          <a:p>
            <a:pPr marL="228600" lvl="1">
              <a:spcBef>
                <a:spcPts val="1000"/>
              </a:spcBef>
            </a:pPr>
            <a:r>
              <a:rPr lang="en-US" sz="3200" dirty="0" smtClean="0"/>
              <a:t>Garden </a:t>
            </a:r>
            <a:r>
              <a:rPr lang="en-US" sz="3200" dirty="0"/>
              <a:t>of Eden:  </a:t>
            </a:r>
            <a:r>
              <a:rPr lang="en-US" sz="3200" dirty="0" smtClean="0"/>
              <a:t>Genesis 3</a:t>
            </a:r>
            <a:endParaRPr lang="en-US" sz="3600" dirty="0" smtClean="0"/>
          </a:p>
          <a:p>
            <a:pPr lvl="1"/>
            <a:r>
              <a:rPr lang="en-US" sz="3600" b="1" dirty="0" smtClean="0"/>
              <a:t>Genesis 3:1 </a:t>
            </a:r>
            <a:r>
              <a:rPr lang="en-US" sz="3600" b="1" dirty="0"/>
              <a:t>Now </a:t>
            </a:r>
            <a:r>
              <a:rPr lang="en-US" sz="3600" b="1" u="sng" dirty="0">
                <a:solidFill>
                  <a:srgbClr val="FF0000"/>
                </a:solidFill>
              </a:rPr>
              <a:t>the serpent was more cunning </a:t>
            </a:r>
            <a:r>
              <a:rPr lang="en-US" sz="3600" b="1" dirty="0"/>
              <a:t>than any beast of the field which the Lord God had made. And he said to the woman, “Has God indeed said, ‘You shall not eat of every tree of the garden</a:t>
            </a:r>
            <a:r>
              <a:rPr lang="en-US" sz="3600" b="1" dirty="0" smtClean="0"/>
              <a:t>’?” </a:t>
            </a:r>
          </a:p>
          <a:p>
            <a:pPr lvl="1"/>
            <a:r>
              <a:rPr lang="en-US" sz="3600" b="1" dirty="0" smtClean="0"/>
              <a:t>Verse 4. Then </a:t>
            </a:r>
            <a:r>
              <a:rPr lang="en-US" sz="3600" b="1" dirty="0"/>
              <a:t>the serpent said to the woman, “</a:t>
            </a:r>
            <a:r>
              <a:rPr lang="en-US" sz="3600" b="1" u="sng" dirty="0">
                <a:solidFill>
                  <a:srgbClr val="FF0000"/>
                </a:solidFill>
              </a:rPr>
              <a:t>You will not surely die</a:t>
            </a:r>
            <a:r>
              <a:rPr lang="en-US" sz="3600" b="1" dirty="0"/>
              <a:t>. 5 For God knows that in the day you eat of it </a:t>
            </a:r>
            <a:r>
              <a:rPr lang="en-US" sz="3600" b="1" u="sng" dirty="0">
                <a:solidFill>
                  <a:srgbClr val="FF0000"/>
                </a:solidFill>
              </a:rPr>
              <a:t>your eyes will be opened, and you will be like God</a:t>
            </a:r>
            <a:r>
              <a:rPr lang="en-US" sz="3600" b="1" dirty="0"/>
              <a:t>, knowing good and evil</a:t>
            </a:r>
            <a:r>
              <a:rPr lang="en-US" sz="3600" b="1" dirty="0" smtClean="0"/>
              <a:t>.”</a:t>
            </a:r>
          </a:p>
          <a:p>
            <a:pPr marL="457200" lvl="1" indent="0">
              <a:buNone/>
            </a:pPr>
            <a:endParaRPr lang="en-US" sz="3200" i="1" dirty="0" smtClean="0"/>
          </a:p>
          <a:p>
            <a:pPr marL="457200" lvl="1" indent="0">
              <a:buNone/>
            </a:pPr>
            <a:r>
              <a:rPr lang="en-US" sz="3200" b="1" i="1" dirty="0" smtClean="0"/>
              <a:t>The Attack:  </a:t>
            </a:r>
            <a:r>
              <a:rPr lang="en-US" sz="3200" i="1" dirty="0" smtClean="0"/>
              <a:t>He will tell you everything you want to hear</a:t>
            </a:r>
            <a:endParaRPr lang="en-US" sz="3200" i="1" dirty="0"/>
          </a:p>
        </p:txBody>
      </p:sp>
    </p:spTree>
    <p:extLst>
      <p:ext uri="{BB962C8B-B14F-4D97-AF65-F5344CB8AC3E}">
        <p14:creationId xmlns:p14="http://schemas.microsoft.com/office/powerpoint/2010/main" xmlns="" val="94420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Tools Of Satan</a:t>
            </a:r>
            <a:endParaRPr lang="en-US" b="1" dirty="0"/>
          </a:p>
        </p:txBody>
      </p:sp>
      <p:sp>
        <p:nvSpPr>
          <p:cNvPr id="3" name="Content Placeholder 2"/>
          <p:cNvSpPr>
            <a:spLocks noGrp="1"/>
          </p:cNvSpPr>
          <p:nvPr>
            <p:ph idx="1"/>
          </p:nvPr>
        </p:nvSpPr>
        <p:spPr>
          <a:xfrm>
            <a:off x="838200" y="1435659"/>
            <a:ext cx="10515600" cy="5637494"/>
          </a:xfrm>
        </p:spPr>
        <p:txBody>
          <a:bodyPr>
            <a:normAutofit lnSpcReduction="10000"/>
          </a:bodyPr>
          <a:lstStyle/>
          <a:p>
            <a:r>
              <a:rPr lang="en-US" sz="3600" u="sng" dirty="0" smtClean="0"/>
              <a:t>Deception</a:t>
            </a:r>
            <a:r>
              <a:rPr lang="en-US" sz="3600" dirty="0" smtClean="0"/>
              <a:t> = to lie </a:t>
            </a:r>
            <a:r>
              <a:rPr lang="en-US" sz="3600" b="1" dirty="0" smtClean="0"/>
              <a:t>(John 8:44 </a:t>
            </a:r>
            <a:r>
              <a:rPr lang="is-IS" sz="3600" b="1" dirty="0" smtClean="0"/>
              <a:t>…</a:t>
            </a:r>
            <a:r>
              <a:rPr lang="en-US" sz="3600" b="1" dirty="0" smtClean="0"/>
              <a:t>When he speaks a lie, he speaks from his own resources, for </a:t>
            </a:r>
            <a:r>
              <a:rPr lang="en-US" sz="3600" b="1" u="sng" dirty="0" smtClean="0">
                <a:solidFill>
                  <a:srgbClr val="FF0000"/>
                </a:solidFill>
              </a:rPr>
              <a:t>he is a liar </a:t>
            </a:r>
            <a:r>
              <a:rPr lang="en-US" sz="3600" b="1" dirty="0" smtClean="0"/>
              <a:t>and the father of it.)</a:t>
            </a:r>
          </a:p>
          <a:p>
            <a:pPr lvl="1"/>
            <a:r>
              <a:rPr lang="en-US" sz="3200" dirty="0" smtClean="0"/>
              <a:t>Example:   </a:t>
            </a:r>
            <a:r>
              <a:rPr lang="en-US" sz="3200" b="1" dirty="0" smtClean="0"/>
              <a:t>Genesis 3:4 &amp; 5 “</a:t>
            </a:r>
            <a:r>
              <a:rPr lang="is-IS" sz="3200" b="1" dirty="0" smtClean="0"/>
              <a:t>…you shall not surely die” &amp; “...you shall be as gods...” </a:t>
            </a:r>
          </a:p>
          <a:p>
            <a:endParaRPr lang="is-IS" sz="3600" b="1" dirty="0"/>
          </a:p>
          <a:p>
            <a:r>
              <a:rPr lang="en-US" sz="3600" u="sng" dirty="0"/>
              <a:t>Trickery </a:t>
            </a:r>
            <a:r>
              <a:rPr lang="en-US" sz="3600" dirty="0"/>
              <a:t>- </a:t>
            </a:r>
            <a:r>
              <a:rPr lang="en-US" sz="3600" b="1" dirty="0"/>
              <a:t>Ephesians 6:11 Put on the whole armor of God, that you may be able to stand against the </a:t>
            </a:r>
            <a:r>
              <a:rPr lang="en-US" sz="3600" b="1" dirty="0">
                <a:solidFill>
                  <a:srgbClr val="FF0000"/>
                </a:solidFill>
              </a:rPr>
              <a:t>wiles (schemes) </a:t>
            </a:r>
            <a:r>
              <a:rPr lang="en-US" sz="3600" b="1" dirty="0"/>
              <a:t>of the devil.</a:t>
            </a:r>
          </a:p>
          <a:p>
            <a:pPr lvl="1"/>
            <a:r>
              <a:rPr lang="en-US" sz="3200" dirty="0"/>
              <a:t>Greek: Wiles </a:t>
            </a:r>
            <a:r>
              <a:rPr lang="en-US" sz="3200" i="1" dirty="0"/>
              <a:t>“</a:t>
            </a:r>
            <a:r>
              <a:rPr lang="en-US" sz="3200" i="1" dirty="0" err="1"/>
              <a:t>methodeia</a:t>
            </a:r>
            <a:r>
              <a:rPr lang="en-US" sz="3200" i="1" dirty="0"/>
              <a:t>” </a:t>
            </a:r>
            <a:r>
              <a:rPr lang="en-US" sz="3200" dirty="0"/>
              <a:t>– cunning arts, deceit, craft, trickery</a:t>
            </a:r>
          </a:p>
          <a:p>
            <a:endParaRPr lang="is-IS" sz="3600" b="1" dirty="0" smtClean="0"/>
          </a:p>
        </p:txBody>
      </p:sp>
    </p:spTree>
    <p:extLst>
      <p:ext uri="{BB962C8B-B14F-4D97-AF65-F5344CB8AC3E}">
        <p14:creationId xmlns:p14="http://schemas.microsoft.com/office/powerpoint/2010/main" xmlns="" val="84604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96035" y="1015280"/>
            <a:ext cx="8517476" cy="4632485"/>
          </a:xfrm>
          <a:prstGeom prst="rect">
            <a:avLst/>
          </a:prstGeom>
        </p:spPr>
      </p:pic>
    </p:spTree>
    <p:extLst>
      <p:ext uri="{BB962C8B-B14F-4D97-AF65-F5344CB8AC3E}">
        <p14:creationId xmlns:p14="http://schemas.microsoft.com/office/powerpoint/2010/main" xmlns="" val="254704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Tools Of Satan</a:t>
            </a:r>
            <a:endParaRPr lang="en-US" b="1" dirty="0"/>
          </a:p>
        </p:txBody>
      </p:sp>
      <p:sp>
        <p:nvSpPr>
          <p:cNvPr id="3" name="Content Placeholder 2"/>
          <p:cNvSpPr>
            <a:spLocks noGrp="1"/>
          </p:cNvSpPr>
          <p:nvPr>
            <p:ph idx="1"/>
          </p:nvPr>
        </p:nvSpPr>
        <p:spPr>
          <a:xfrm>
            <a:off x="838200" y="1435659"/>
            <a:ext cx="10515600" cy="5637494"/>
          </a:xfrm>
        </p:spPr>
        <p:txBody>
          <a:bodyPr>
            <a:normAutofit/>
          </a:bodyPr>
          <a:lstStyle/>
          <a:p>
            <a:pPr marL="0" indent="0">
              <a:buNone/>
            </a:pPr>
            <a:r>
              <a:rPr lang="is-IS" sz="3600" u="sng" dirty="0"/>
              <a:t>Temptation</a:t>
            </a:r>
            <a:r>
              <a:rPr lang="is-IS" sz="3600" u="sng" dirty="0" smtClean="0"/>
              <a:t>:  </a:t>
            </a:r>
            <a:r>
              <a:rPr lang="is-IS" sz="3600" b="1" dirty="0"/>
              <a:t>Matthew 4:3  - “</a:t>
            </a:r>
            <a:r>
              <a:rPr lang="is-IS" sz="3600" b="1" dirty="0">
                <a:solidFill>
                  <a:srgbClr val="FF0000"/>
                </a:solidFill>
              </a:rPr>
              <a:t>Tempter</a:t>
            </a:r>
            <a:r>
              <a:rPr lang="is-IS" sz="3600" b="1" dirty="0" smtClean="0"/>
              <a:t>”</a:t>
            </a:r>
            <a:endParaRPr lang="is-IS" sz="3600" u="sng" dirty="0" smtClean="0"/>
          </a:p>
          <a:p>
            <a:r>
              <a:rPr lang="is-IS" sz="3600" u="sng" dirty="0" smtClean="0"/>
              <a:t>Man </a:t>
            </a:r>
            <a:r>
              <a:rPr lang="is-IS" sz="3600" dirty="0"/>
              <a:t>- those who have embraced the flesh and every wicked </a:t>
            </a:r>
            <a:r>
              <a:rPr lang="is-IS" sz="3600" dirty="0" smtClean="0"/>
              <a:t>desire.  </a:t>
            </a:r>
            <a:r>
              <a:rPr lang="is-IS" sz="3600" u="sng" dirty="0" smtClean="0"/>
              <a:t>Sometimes We Can Light Our Own Fire!   </a:t>
            </a:r>
          </a:p>
          <a:p>
            <a:pPr marL="0" indent="0">
              <a:buNone/>
            </a:pPr>
            <a:r>
              <a:rPr lang="en-US" sz="3600" b="1" dirty="0"/>
              <a:t>James </a:t>
            </a:r>
            <a:r>
              <a:rPr lang="en-US" sz="3600" b="1" dirty="0" smtClean="0"/>
              <a:t>1:14 </a:t>
            </a:r>
            <a:r>
              <a:rPr lang="en-US" sz="3600" b="1" dirty="0"/>
              <a:t>But each one is tempted when he is drawn away by </a:t>
            </a:r>
            <a:r>
              <a:rPr lang="en-US" sz="3600" b="1" u="sng" dirty="0">
                <a:solidFill>
                  <a:srgbClr val="FF0000"/>
                </a:solidFill>
              </a:rPr>
              <a:t>his own desires </a:t>
            </a:r>
            <a:r>
              <a:rPr lang="en-US" sz="3600" b="1" dirty="0"/>
              <a:t>and enticed. </a:t>
            </a:r>
            <a:r>
              <a:rPr lang="en-US" sz="3600" b="1" dirty="0" smtClean="0"/>
              <a:t>15 </a:t>
            </a:r>
            <a:r>
              <a:rPr lang="en-US" sz="3600" b="1" dirty="0"/>
              <a:t>Then, when desire has conceived, it gives birth to sin; and sin, when it is full-grown, brings forth death. </a:t>
            </a:r>
            <a:r>
              <a:rPr lang="en-US" sz="3600" b="1" dirty="0" smtClean="0"/>
              <a:t>16 </a:t>
            </a:r>
            <a:r>
              <a:rPr lang="en-US" sz="3600" b="1" u="sng" dirty="0">
                <a:solidFill>
                  <a:srgbClr val="FF0000"/>
                </a:solidFill>
              </a:rPr>
              <a:t>Do not be deceived</a:t>
            </a:r>
            <a:r>
              <a:rPr lang="en-US" sz="3600" b="1" dirty="0"/>
              <a:t>, my beloved brethren</a:t>
            </a:r>
            <a:r>
              <a:rPr lang="en-US" sz="3600" dirty="0"/>
              <a:t>.</a:t>
            </a:r>
          </a:p>
        </p:txBody>
      </p:sp>
    </p:spTree>
    <p:extLst>
      <p:ext uri="{BB962C8B-B14F-4D97-AF65-F5344CB8AC3E}">
        <p14:creationId xmlns:p14="http://schemas.microsoft.com/office/powerpoint/2010/main" xmlns="" val="21364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Temptations Today</a:t>
            </a:r>
            <a:endParaRPr lang="en-US" b="1" u="sng" dirty="0"/>
          </a:p>
        </p:txBody>
      </p:sp>
      <p:sp>
        <p:nvSpPr>
          <p:cNvPr id="3" name="Content Placeholder 2"/>
          <p:cNvSpPr>
            <a:spLocks noGrp="1"/>
          </p:cNvSpPr>
          <p:nvPr>
            <p:ph idx="1"/>
          </p:nvPr>
        </p:nvSpPr>
        <p:spPr/>
        <p:txBody>
          <a:bodyPr>
            <a:normAutofit/>
          </a:bodyPr>
          <a:lstStyle/>
          <a:p>
            <a:r>
              <a:rPr lang="en-US" sz="3600" b="1" dirty="0" smtClean="0"/>
              <a:t>Peers</a:t>
            </a:r>
          </a:p>
          <a:p>
            <a:r>
              <a:rPr lang="en-US" sz="3600" b="1" dirty="0" smtClean="0"/>
              <a:t>Sexual Sins</a:t>
            </a:r>
          </a:p>
          <a:p>
            <a:r>
              <a:rPr lang="en-US" sz="3600" b="1" dirty="0"/>
              <a:t>Reject </a:t>
            </a:r>
            <a:r>
              <a:rPr lang="en-US" sz="3600" b="1" dirty="0" smtClean="0"/>
              <a:t>There is a Right/Wrong </a:t>
            </a:r>
          </a:p>
          <a:p>
            <a:r>
              <a:rPr lang="en-US" sz="3600" b="1" dirty="0" smtClean="0"/>
              <a:t>Suicide (come to believe I am </a:t>
            </a:r>
            <a:r>
              <a:rPr lang="en-US" sz="3600" b="1" dirty="0"/>
              <a:t>better off dead</a:t>
            </a:r>
            <a:r>
              <a:rPr lang="en-US" sz="3600" b="1" dirty="0" smtClean="0"/>
              <a:t>)</a:t>
            </a:r>
          </a:p>
          <a:p>
            <a:r>
              <a:rPr lang="en-US" sz="3600" b="1" dirty="0" smtClean="0"/>
              <a:t>Question God</a:t>
            </a:r>
            <a:endParaRPr lang="en-US" sz="3600" b="1" dirty="0"/>
          </a:p>
          <a:p>
            <a:endParaRPr lang="en-US" sz="3600" b="1" dirty="0" smtClean="0"/>
          </a:p>
          <a:p>
            <a:endParaRPr lang="en-US" dirty="0" smtClean="0"/>
          </a:p>
          <a:p>
            <a:endParaRPr lang="en-US" dirty="0"/>
          </a:p>
        </p:txBody>
      </p:sp>
    </p:spTree>
    <p:extLst>
      <p:ext uri="{BB962C8B-B14F-4D97-AF65-F5344CB8AC3E}">
        <p14:creationId xmlns:p14="http://schemas.microsoft.com/office/powerpoint/2010/main" xmlns="" val="198500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Knowing My Faith Will Come Under Fire</a:t>
            </a:r>
            <a:r>
              <a:rPr lang="is-IS" b="1" dirty="0" smtClean="0"/>
              <a:t>…</a:t>
            </a:r>
            <a:endParaRPr lang="en-US" b="1" dirty="0"/>
          </a:p>
        </p:txBody>
      </p:sp>
      <p:sp>
        <p:nvSpPr>
          <p:cNvPr id="3" name="Content Placeholder 2"/>
          <p:cNvSpPr>
            <a:spLocks noGrp="1"/>
          </p:cNvSpPr>
          <p:nvPr>
            <p:ph idx="1"/>
          </p:nvPr>
        </p:nvSpPr>
        <p:spPr>
          <a:xfrm>
            <a:off x="219456" y="1460043"/>
            <a:ext cx="11753088" cy="5637494"/>
          </a:xfrm>
        </p:spPr>
        <p:txBody>
          <a:bodyPr>
            <a:normAutofit/>
          </a:bodyPr>
          <a:lstStyle/>
          <a:p>
            <a:pPr marL="0" indent="0">
              <a:buNone/>
            </a:pPr>
            <a:r>
              <a:rPr lang="en-US" sz="3600" dirty="0" smtClean="0"/>
              <a:t>I Need To Prepare:</a:t>
            </a:r>
            <a:endParaRPr lang="en-US" sz="800" b="1" dirty="0" smtClean="0"/>
          </a:p>
          <a:p>
            <a:r>
              <a:rPr lang="en-US" sz="3600" dirty="0" smtClean="0"/>
              <a:t>Examples:  </a:t>
            </a:r>
            <a:r>
              <a:rPr lang="en-US" sz="3600" b="1" dirty="0" smtClean="0"/>
              <a:t>Nehemiah 4:6 &amp; Ezra 7:10</a:t>
            </a:r>
          </a:p>
          <a:p>
            <a:pPr marL="0" indent="0">
              <a:buNone/>
            </a:pPr>
            <a:r>
              <a:rPr lang="en-US" sz="3600" b="1" dirty="0"/>
              <a:t>Daniel </a:t>
            </a:r>
            <a:r>
              <a:rPr lang="en-US" sz="3600" b="1" dirty="0" smtClean="0"/>
              <a:t>1:8 But </a:t>
            </a:r>
            <a:r>
              <a:rPr lang="en-US" sz="3600" b="1" dirty="0"/>
              <a:t>Daniel purposed in his heart that he would not defile himself with the portion of the king's delicacies, nor with the wine which he drank; therefore he requested of the chief of the eunuchs that he might not defile himself.</a:t>
            </a:r>
            <a:endParaRPr lang="en-US" sz="3600" b="1" dirty="0" smtClean="0"/>
          </a:p>
          <a:p>
            <a:endParaRPr lang="en-US" sz="3600" b="1" dirty="0" smtClean="0"/>
          </a:p>
          <a:p>
            <a:r>
              <a:rPr lang="en-US" sz="3600" b="1" dirty="0" smtClean="0"/>
              <a:t>Prepare </a:t>
            </a:r>
            <a:r>
              <a:rPr lang="en-US" sz="3600" b="1" dirty="0"/>
              <a:t>to </a:t>
            </a:r>
            <a:r>
              <a:rPr lang="en-US" sz="3600" b="1" dirty="0" smtClean="0"/>
              <a:t>Endure &amp; Defend:  Ephesians 6:10-18</a:t>
            </a:r>
            <a:endParaRPr lang="en-US" sz="3600" b="1" dirty="0"/>
          </a:p>
          <a:p>
            <a:endParaRPr lang="en-US" sz="3600" b="1" dirty="0"/>
          </a:p>
        </p:txBody>
      </p:sp>
    </p:spTree>
    <p:extLst>
      <p:ext uri="{BB962C8B-B14F-4D97-AF65-F5344CB8AC3E}">
        <p14:creationId xmlns:p14="http://schemas.microsoft.com/office/powerpoint/2010/main" xmlns="" val="74541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bg1"/>
                </a:solidFill>
              </a:rPr>
              <a:t>When Our Faith Comes Under Fire</a:t>
            </a:r>
            <a:r>
              <a:rPr lang="is-IS" b="1" dirty="0" smtClean="0">
                <a:solidFill>
                  <a:schemeClr val="bg1"/>
                </a:solidFill>
              </a:rPr>
              <a:t>…</a:t>
            </a:r>
            <a:endParaRPr lang="en-US" b="1" dirty="0">
              <a:solidFill>
                <a:schemeClr val="bg1"/>
              </a:solidFill>
            </a:endParaRPr>
          </a:p>
        </p:txBody>
      </p:sp>
      <p:sp>
        <p:nvSpPr>
          <p:cNvPr id="3" name="Content Placeholder 2"/>
          <p:cNvSpPr>
            <a:spLocks noGrp="1"/>
          </p:cNvSpPr>
          <p:nvPr>
            <p:ph idx="1"/>
          </p:nvPr>
        </p:nvSpPr>
        <p:spPr>
          <a:xfrm>
            <a:off x="219456" y="1336057"/>
            <a:ext cx="11753088" cy="5637494"/>
          </a:xfrm>
        </p:spPr>
        <p:txBody>
          <a:bodyPr>
            <a:normAutofit/>
          </a:bodyPr>
          <a:lstStyle/>
          <a:p>
            <a:pPr marL="0" indent="0">
              <a:buNone/>
            </a:pPr>
            <a:r>
              <a:rPr lang="en-US" sz="3600" b="1" dirty="0" smtClean="0">
                <a:solidFill>
                  <a:schemeClr val="bg1"/>
                </a:solidFill>
              </a:rPr>
              <a:t>It may not designed necessarily to determine the</a:t>
            </a:r>
            <a:r>
              <a:rPr lang="en-US" sz="3600" b="1" u="sng" dirty="0" smtClean="0">
                <a:solidFill>
                  <a:schemeClr val="bg1"/>
                </a:solidFill>
              </a:rPr>
              <a:t> Quantity </a:t>
            </a:r>
            <a:r>
              <a:rPr lang="en-US" sz="3600" b="1" dirty="0" smtClean="0">
                <a:solidFill>
                  <a:schemeClr val="bg1"/>
                </a:solidFill>
              </a:rPr>
              <a:t>of my Faith, but the </a:t>
            </a:r>
            <a:r>
              <a:rPr lang="en-US" sz="4400" b="1" u="sng" dirty="0" smtClean="0">
                <a:solidFill>
                  <a:schemeClr val="bg1"/>
                </a:solidFill>
              </a:rPr>
              <a:t>Quality</a:t>
            </a:r>
            <a:r>
              <a:rPr lang="en-US" sz="3600" b="1" u="sng" dirty="0" smtClean="0">
                <a:solidFill>
                  <a:schemeClr val="bg1"/>
                </a:solidFill>
              </a:rPr>
              <a:t> </a:t>
            </a:r>
            <a:r>
              <a:rPr lang="en-US" sz="3600" b="1" dirty="0" smtClean="0">
                <a:solidFill>
                  <a:schemeClr val="bg1"/>
                </a:solidFill>
              </a:rPr>
              <a:t>of my faith</a:t>
            </a:r>
            <a:r>
              <a:rPr lang="is-IS" sz="3600" b="1" dirty="0" smtClean="0">
                <a:solidFill>
                  <a:schemeClr val="bg1"/>
                </a:solidFill>
              </a:rPr>
              <a:t>…of what type it is!</a:t>
            </a:r>
            <a:endParaRPr lang="en-US" sz="3600" b="1" dirty="0">
              <a:solidFill>
                <a:schemeClr val="bg1"/>
              </a:solidFill>
            </a:endParaRPr>
          </a:p>
          <a:p>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54531" y="2560320"/>
            <a:ext cx="8517476" cy="4297680"/>
          </a:xfrm>
          <a:prstGeom prst="rect">
            <a:avLst/>
          </a:prstGeom>
        </p:spPr>
      </p:pic>
    </p:spTree>
    <p:extLst>
      <p:ext uri="{BB962C8B-B14F-4D97-AF65-F5344CB8AC3E}">
        <p14:creationId xmlns:p14="http://schemas.microsoft.com/office/powerpoint/2010/main" xmlns="" val="108800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84350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Consider</a:t>
            </a:r>
            <a:r>
              <a:rPr lang="is-IS" b="1" dirty="0" smtClean="0">
                <a:latin typeface="+mn-lt"/>
              </a:rPr>
              <a:t>…</a:t>
            </a:r>
            <a:endParaRPr lang="en-US" b="1" dirty="0">
              <a:latin typeface="+mn-lt"/>
            </a:endParaRPr>
          </a:p>
        </p:txBody>
      </p:sp>
      <p:sp>
        <p:nvSpPr>
          <p:cNvPr id="3" name="Content Placeholder 2"/>
          <p:cNvSpPr>
            <a:spLocks noGrp="1"/>
          </p:cNvSpPr>
          <p:nvPr>
            <p:ph idx="1"/>
          </p:nvPr>
        </p:nvSpPr>
        <p:spPr/>
        <p:txBody>
          <a:bodyPr>
            <a:noAutofit/>
          </a:bodyPr>
          <a:lstStyle/>
          <a:p>
            <a:r>
              <a:rPr lang="en-US" sz="4400" b="1" dirty="0" smtClean="0"/>
              <a:t>The Good Way:  For Our Faith To Be Under </a:t>
            </a:r>
            <a:r>
              <a:rPr lang="en-US" sz="4400" b="1" dirty="0" smtClean="0">
                <a:solidFill>
                  <a:srgbClr val="FF0000"/>
                </a:solidFill>
              </a:rPr>
              <a:t>Fire</a:t>
            </a:r>
          </a:p>
          <a:p>
            <a:endParaRPr lang="en-US" sz="800" b="1" dirty="0"/>
          </a:p>
          <a:p>
            <a:r>
              <a:rPr lang="en-US" sz="4400" b="1" dirty="0" smtClean="0"/>
              <a:t>The </a:t>
            </a:r>
            <a:r>
              <a:rPr lang="en-US" sz="4400" b="1" dirty="0"/>
              <a:t>Bad Way:  For Our Faith To Be Under </a:t>
            </a:r>
            <a:r>
              <a:rPr lang="en-US" sz="4400" b="1" dirty="0" smtClean="0">
                <a:solidFill>
                  <a:srgbClr val="FF0000"/>
                </a:solidFill>
              </a:rPr>
              <a:t>Fire</a:t>
            </a:r>
            <a:endParaRPr lang="en-US" sz="4400" b="1" dirty="0" smtClean="0"/>
          </a:p>
          <a:p>
            <a:endParaRPr lang="en-US" sz="800" b="1" dirty="0"/>
          </a:p>
          <a:p>
            <a:r>
              <a:rPr lang="en-US" sz="4400" b="1" dirty="0" smtClean="0"/>
              <a:t>If we can endure, both will produce something good in us</a:t>
            </a:r>
            <a:r>
              <a:rPr lang="is-IS" sz="4400" b="1" dirty="0" smtClean="0"/>
              <a:t>…</a:t>
            </a:r>
            <a:endParaRPr lang="en-US" sz="4400" b="1" dirty="0"/>
          </a:p>
        </p:txBody>
      </p:sp>
    </p:spTree>
    <p:extLst>
      <p:ext uri="{BB962C8B-B14F-4D97-AF65-F5344CB8AC3E}">
        <p14:creationId xmlns:p14="http://schemas.microsoft.com/office/powerpoint/2010/main" xmlns="" val="50640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11567" y="1016184"/>
            <a:ext cx="2780757" cy="4896290"/>
          </a:xfrm>
        </p:spPr>
        <p:txBody>
          <a:bodyPr>
            <a:normAutofit fontScale="90000"/>
          </a:bodyPr>
          <a:lstStyle/>
          <a:p>
            <a:r>
              <a:rPr lang="en-US" b="1" dirty="0" smtClean="0"/>
              <a:t>The Good Way:</a:t>
            </a:r>
            <a:br>
              <a:rPr lang="en-US" b="1" dirty="0" smtClean="0"/>
            </a:br>
            <a:r>
              <a:rPr lang="en-US" b="1" u="sng" dirty="0" smtClean="0">
                <a:solidFill>
                  <a:schemeClr val="accent5">
                    <a:lumMod val="75000"/>
                  </a:schemeClr>
                </a:solidFill>
              </a:rPr>
              <a:t>Godly</a:t>
            </a:r>
            <a:r>
              <a:rPr lang="en-US" b="1" dirty="0" smtClean="0">
                <a:solidFill>
                  <a:schemeClr val="accent5">
                    <a:lumMod val="75000"/>
                  </a:schemeClr>
                </a:solidFill>
              </a:rPr>
              <a:t> </a:t>
            </a:r>
            <a:r>
              <a:rPr lang="en-US" b="1" u="sng" dirty="0" smtClean="0">
                <a:solidFill>
                  <a:schemeClr val="accent5">
                    <a:lumMod val="75000"/>
                  </a:schemeClr>
                </a:solidFill>
              </a:rPr>
              <a:t>Testing</a:t>
            </a:r>
            <a:r>
              <a:rPr lang="en-US" b="1" dirty="0" smtClean="0"/>
              <a:t/>
            </a:r>
            <a:br>
              <a:rPr lang="en-US" b="1" dirty="0" smtClean="0"/>
            </a:br>
            <a:endParaRPr lang="en-US" b="1" u="sng" dirty="0">
              <a:solidFill>
                <a:srgbClr val="FF0000"/>
              </a:solidFill>
            </a:endParaRPr>
          </a:p>
        </p:txBody>
      </p:sp>
      <p:pic>
        <p:nvPicPr>
          <p:cNvPr id="5" name="Picture 4"/>
          <p:cNvPicPr>
            <a:picLocks noChangeAspect="1"/>
          </p:cNvPicPr>
          <p:nvPr/>
        </p:nvPicPr>
        <p:blipFill>
          <a:blip r:embed="rId2"/>
          <a:stretch>
            <a:fillRect/>
          </a:stretch>
        </p:blipFill>
        <p:spPr>
          <a:xfrm>
            <a:off x="7592324" y="195072"/>
            <a:ext cx="4599676" cy="6538514"/>
          </a:xfrm>
          <a:prstGeom prst="rect">
            <a:avLst/>
          </a:prstGeom>
        </p:spPr>
      </p:pic>
      <p:pic>
        <p:nvPicPr>
          <p:cNvPr id="10" name="Picture 9"/>
          <p:cNvPicPr>
            <a:picLocks noChangeAspect="1"/>
          </p:cNvPicPr>
          <p:nvPr/>
        </p:nvPicPr>
        <p:blipFill>
          <a:blip r:embed="rId2"/>
          <a:stretch>
            <a:fillRect/>
          </a:stretch>
        </p:blipFill>
        <p:spPr>
          <a:xfrm>
            <a:off x="211891" y="195072"/>
            <a:ext cx="4599676" cy="6538514"/>
          </a:xfrm>
          <a:prstGeom prst="rect">
            <a:avLst/>
          </a:prstGeom>
        </p:spPr>
      </p:pic>
    </p:spTree>
    <p:extLst>
      <p:ext uri="{BB962C8B-B14F-4D97-AF65-F5344CB8AC3E}">
        <p14:creationId xmlns:p14="http://schemas.microsoft.com/office/powerpoint/2010/main" xmlns="" val="2030931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Tested By Fire</a:t>
            </a:r>
            <a:r>
              <a:rPr lang="is-IS" dirty="0" smtClean="0"/>
              <a:t>…</a:t>
            </a:r>
            <a:endParaRPr lang="en-US" dirty="0"/>
          </a:p>
        </p:txBody>
      </p:sp>
      <p:sp>
        <p:nvSpPr>
          <p:cNvPr id="3" name="Content Placeholder 2"/>
          <p:cNvSpPr>
            <a:spLocks noGrp="1"/>
          </p:cNvSpPr>
          <p:nvPr>
            <p:ph idx="1"/>
          </p:nvPr>
        </p:nvSpPr>
        <p:spPr/>
        <p:txBody>
          <a:bodyPr>
            <a:normAutofit/>
          </a:bodyPr>
          <a:lstStyle/>
          <a:p>
            <a:r>
              <a:rPr lang="en-US" sz="3600" dirty="0" smtClean="0"/>
              <a:t>Hebrews 11:17-19  </a:t>
            </a:r>
            <a:r>
              <a:rPr lang="en-US" sz="3600" b="1" dirty="0" smtClean="0">
                <a:solidFill>
                  <a:srgbClr val="FF0000"/>
                </a:solidFill>
              </a:rPr>
              <a:t>By </a:t>
            </a:r>
            <a:r>
              <a:rPr lang="en-US" sz="3600" b="1" dirty="0">
                <a:solidFill>
                  <a:srgbClr val="FF0000"/>
                </a:solidFill>
              </a:rPr>
              <a:t>faith Abraham, when he was tested, offered up Isaac</a:t>
            </a:r>
            <a:r>
              <a:rPr lang="en-US" sz="3600" dirty="0"/>
              <a:t>, and he who had received the promises offered up his only begotten son, 18 of whom it was said, “In Isaac your seed shall be called,” 19 concluding that God was able to raise him up, even from the dead, from which he also received him in a figurative sense.</a:t>
            </a:r>
          </a:p>
        </p:txBody>
      </p:sp>
    </p:spTree>
    <p:extLst>
      <p:ext uri="{BB962C8B-B14F-4D97-AF65-F5344CB8AC3E}">
        <p14:creationId xmlns:p14="http://schemas.microsoft.com/office/powerpoint/2010/main" xmlns="" val="119350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Faith Under Fire</a:t>
            </a:r>
            <a:r>
              <a:rPr lang="is-IS" b="1" dirty="0" smtClean="0"/>
              <a:t>…The Good Way</a:t>
            </a:r>
            <a:endParaRPr lang="en-US" b="1" dirty="0"/>
          </a:p>
        </p:txBody>
      </p:sp>
      <p:sp>
        <p:nvSpPr>
          <p:cNvPr id="3" name="Content Placeholder 2"/>
          <p:cNvSpPr>
            <a:spLocks noGrp="1"/>
          </p:cNvSpPr>
          <p:nvPr>
            <p:ph idx="1"/>
          </p:nvPr>
        </p:nvSpPr>
        <p:spPr>
          <a:xfrm>
            <a:off x="243840" y="1435659"/>
            <a:ext cx="11753088" cy="5637494"/>
          </a:xfrm>
        </p:spPr>
        <p:txBody>
          <a:bodyPr>
            <a:normAutofit lnSpcReduction="10000"/>
          </a:bodyPr>
          <a:lstStyle/>
          <a:p>
            <a:pPr marL="0" indent="0">
              <a:buNone/>
            </a:pPr>
            <a:r>
              <a:rPr lang="en-US" sz="3600" b="1" u="sng" dirty="0"/>
              <a:t>James </a:t>
            </a:r>
            <a:r>
              <a:rPr lang="en-US" sz="3600" b="1" u="sng" dirty="0" smtClean="0"/>
              <a:t>1:2&amp;3 </a:t>
            </a:r>
            <a:r>
              <a:rPr lang="en-US" sz="3600" b="1" dirty="0" smtClean="0"/>
              <a:t> </a:t>
            </a:r>
            <a:r>
              <a:rPr lang="en-US" sz="3600" b="1" dirty="0"/>
              <a:t>Count it all joy, my brethren, when ye fall into manifold temptations; 3 </a:t>
            </a:r>
            <a:r>
              <a:rPr lang="en-US" sz="3600" b="1" dirty="0" smtClean="0"/>
              <a:t>Knowing </a:t>
            </a:r>
            <a:r>
              <a:rPr lang="en-US" sz="3600" b="1" dirty="0"/>
              <a:t>that </a:t>
            </a:r>
            <a:r>
              <a:rPr lang="en-US" sz="3600" b="1" u="sng" dirty="0">
                <a:solidFill>
                  <a:schemeClr val="accent5">
                    <a:lumMod val="75000"/>
                  </a:schemeClr>
                </a:solidFill>
              </a:rPr>
              <a:t>the proving of your faith</a:t>
            </a:r>
            <a:r>
              <a:rPr lang="en-US" sz="3600" b="1" dirty="0"/>
              <a:t> </a:t>
            </a:r>
            <a:r>
              <a:rPr lang="en-US" sz="3600" b="1" dirty="0" err="1"/>
              <a:t>worketh</a:t>
            </a:r>
            <a:r>
              <a:rPr lang="en-US" sz="3600" b="1" dirty="0"/>
              <a:t> patience</a:t>
            </a:r>
            <a:r>
              <a:rPr lang="en-US" sz="3600" b="1" dirty="0" smtClean="0"/>
              <a:t>. </a:t>
            </a:r>
            <a:r>
              <a:rPr lang="en-US" sz="3600" b="1" i="1" dirty="0" smtClean="0"/>
              <a:t>ASV</a:t>
            </a:r>
          </a:p>
          <a:p>
            <a:pPr marL="0" indent="0">
              <a:buNone/>
            </a:pPr>
            <a:endParaRPr lang="en-US" sz="800" b="1" dirty="0" smtClean="0"/>
          </a:p>
          <a:p>
            <a:pPr marL="0" indent="0">
              <a:buNone/>
            </a:pPr>
            <a:r>
              <a:rPr lang="en-US" sz="3600" b="1" u="sng" dirty="0" smtClean="0"/>
              <a:t>I Peter 1:3 - 9</a:t>
            </a:r>
            <a:r>
              <a:rPr lang="en-US" sz="3600" b="1" dirty="0" smtClean="0"/>
              <a:t>,  </a:t>
            </a:r>
            <a:r>
              <a:rPr lang="en-US" sz="3600" b="1" dirty="0"/>
              <a:t>Blessed be the God and Father of our Lord Jesus Christ, who according to His </a:t>
            </a:r>
            <a:r>
              <a:rPr lang="en-US" sz="3600" b="1" u="sng" dirty="0">
                <a:solidFill>
                  <a:schemeClr val="accent5">
                    <a:lumMod val="75000"/>
                  </a:schemeClr>
                </a:solidFill>
              </a:rPr>
              <a:t>abundant mercy </a:t>
            </a:r>
            <a:r>
              <a:rPr lang="en-US" sz="3600" b="1" dirty="0"/>
              <a:t>has begotten us again to a </a:t>
            </a:r>
            <a:r>
              <a:rPr lang="en-US" sz="3600" b="1" u="sng" dirty="0">
                <a:solidFill>
                  <a:schemeClr val="accent5">
                    <a:lumMod val="75000"/>
                  </a:schemeClr>
                </a:solidFill>
              </a:rPr>
              <a:t>living hope </a:t>
            </a:r>
            <a:r>
              <a:rPr lang="en-US" sz="3600" b="1" dirty="0"/>
              <a:t>through the resurrection of Jesus Christ from the dead, 4 to an inheritance incorruptible and undefiled and that does not fade away, reserved in heaven for you, 5 who are </a:t>
            </a:r>
            <a:r>
              <a:rPr lang="en-US" sz="3600" b="1" u="sng" dirty="0">
                <a:solidFill>
                  <a:schemeClr val="accent5">
                    <a:lumMod val="75000"/>
                  </a:schemeClr>
                </a:solidFill>
              </a:rPr>
              <a:t>kept by the power of God through faith </a:t>
            </a:r>
            <a:r>
              <a:rPr lang="en-US" sz="3600" b="1" dirty="0"/>
              <a:t>for salvation ready to be revealed in the last time</a:t>
            </a:r>
            <a:r>
              <a:rPr lang="en-US" sz="3600" b="1" dirty="0" smtClean="0"/>
              <a:t>. </a:t>
            </a:r>
            <a:endParaRPr lang="en-US" sz="3600" b="1" dirty="0"/>
          </a:p>
        </p:txBody>
      </p:sp>
    </p:spTree>
    <p:extLst>
      <p:ext uri="{BB962C8B-B14F-4D97-AF65-F5344CB8AC3E}">
        <p14:creationId xmlns:p14="http://schemas.microsoft.com/office/powerpoint/2010/main" xmlns="" val="171855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Faith Under Fire</a:t>
            </a:r>
            <a:r>
              <a:rPr lang="is-IS" b="1" dirty="0" smtClean="0"/>
              <a:t>…The Good Way – I Peter 1</a:t>
            </a:r>
            <a:endParaRPr lang="en-US" b="1" dirty="0"/>
          </a:p>
        </p:txBody>
      </p:sp>
      <p:sp>
        <p:nvSpPr>
          <p:cNvPr id="3" name="Content Placeholder 2"/>
          <p:cNvSpPr>
            <a:spLocks noGrp="1"/>
          </p:cNvSpPr>
          <p:nvPr>
            <p:ph idx="1"/>
          </p:nvPr>
        </p:nvSpPr>
        <p:spPr>
          <a:xfrm>
            <a:off x="243840" y="1435659"/>
            <a:ext cx="11753088" cy="5637494"/>
          </a:xfrm>
        </p:spPr>
        <p:txBody>
          <a:bodyPr>
            <a:normAutofit/>
          </a:bodyPr>
          <a:lstStyle/>
          <a:p>
            <a:pPr marL="0" indent="0">
              <a:buNone/>
            </a:pPr>
            <a:r>
              <a:rPr lang="en-US" sz="3600" b="1" dirty="0" smtClean="0"/>
              <a:t>6 </a:t>
            </a:r>
            <a:r>
              <a:rPr lang="en-US" sz="3600" b="1" dirty="0"/>
              <a:t>In this you greatly rejoice, though now for a little while, if need be, you have been </a:t>
            </a:r>
            <a:r>
              <a:rPr lang="en-US" sz="3600" b="1" u="sng" dirty="0">
                <a:solidFill>
                  <a:srgbClr val="FF0000"/>
                </a:solidFill>
              </a:rPr>
              <a:t>grieved by various trials</a:t>
            </a:r>
            <a:r>
              <a:rPr lang="en-US" sz="3600" b="1" dirty="0"/>
              <a:t>, 7 that the </a:t>
            </a:r>
            <a:r>
              <a:rPr lang="en-US" sz="3600" b="1" u="sng" dirty="0">
                <a:solidFill>
                  <a:srgbClr val="FF0000"/>
                </a:solidFill>
              </a:rPr>
              <a:t>genuineness of your faith</a:t>
            </a:r>
            <a:r>
              <a:rPr lang="en-US" sz="3600" b="1" dirty="0"/>
              <a:t>, being much more precious than gold that perishes, though it is </a:t>
            </a:r>
            <a:r>
              <a:rPr lang="en-US" sz="3600" b="1" u="sng" dirty="0">
                <a:solidFill>
                  <a:srgbClr val="FF0000"/>
                </a:solidFill>
              </a:rPr>
              <a:t>tested by fire</a:t>
            </a:r>
            <a:r>
              <a:rPr lang="en-US" sz="3600" b="1" dirty="0"/>
              <a:t>, may be found to praise, honor, and glory at the revelation of Jesus Christ, </a:t>
            </a:r>
            <a:endParaRPr lang="en-US" sz="3600" b="1" dirty="0" smtClean="0"/>
          </a:p>
          <a:p>
            <a:pPr marL="0" indent="0">
              <a:buNone/>
            </a:pPr>
            <a:r>
              <a:rPr lang="en-US" sz="3600" b="1" dirty="0" smtClean="0"/>
              <a:t>8 </a:t>
            </a:r>
            <a:r>
              <a:rPr lang="en-US" sz="3600" b="1" dirty="0"/>
              <a:t>whom having not seen you love. Though now you do not see Him, yet believing, you rejoice with joy inexpressible and full of glory, 9 </a:t>
            </a:r>
            <a:r>
              <a:rPr lang="en-US" sz="3600" b="1" u="sng" dirty="0">
                <a:solidFill>
                  <a:srgbClr val="FF0000"/>
                </a:solidFill>
              </a:rPr>
              <a:t>receiving the end of your faith—the salvation of your souls</a:t>
            </a:r>
            <a:r>
              <a:rPr lang="en-US" sz="3600" b="1" u="sng" dirty="0" smtClean="0">
                <a:solidFill>
                  <a:srgbClr val="FF0000"/>
                </a:solidFill>
              </a:rPr>
              <a:t>.   </a:t>
            </a:r>
          </a:p>
          <a:p>
            <a:pPr marL="0" indent="0" algn="ctr">
              <a:buNone/>
            </a:pPr>
            <a:r>
              <a:rPr lang="en-US" sz="3600" b="1" dirty="0" smtClean="0">
                <a:solidFill>
                  <a:schemeClr val="accent5">
                    <a:lumMod val="75000"/>
                  </a:schemeClr>
                </a:solidFill>
              </a:rPr>
              <a:t>Will My Faith Stand The Test of Time? The Test of Life?</a:t>
            </a:r>
            <a:endParaRPr lang="en-US" sz="3600" b="1" dirty="0">
              <a:solidFill>
                <a:schemeClr val="accent5">
                  <a:lumMod val="75000"/>
                </a:schemeClr>
              </a:solidFill>
            </a:endParaRPr>
          </a:p>
        </p:txBody>
      </p:sp>
    </p:spTree>
    <p:extLst>
      <p:ext uri="{BB962C8B-B14F-4D97-AF65-F5344CB8AC3E}">
        <p14:creationId xmlns:p14="http://schemas.microsoft.com/office/powerpoint/2010/main" xmlns="" val="12730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45521" y="201381"/>
            <a:ext cx="2487122" cy="5821732"/>
          </a:xfrm>
        </p:spPr>
        <p:txBody>
          <a:bodyPr>
            <a:normAutofit/>
          </a:bodyPr>
          <a:lstStyle/>
          <a:p>
            <a:r>
              <a:rPr lang="en-US" b="1" dirty="0" smtClean="0"/>
              <a:t>The Bad Way:</a:t>
            </a:r>
            <a:br>
              <a:rPr lang="en-US" b="1" dirty="0" smtClean="0"/>
            </a:br>
            <a:r>
              <a:rPr lang="en-US" b="1" u="sng" dirty="0" smtClean="0">
                <a:solidFill>
                  <a:srgbClr val="FF0000"/>
                </a:solidFill>
              </a:rPr>
              <a:t>From</a:t>
            </a:r>
            <a:r>
              <a:rPr lang="en-US" b="1" dirty="0" smtClean="0"/>
              <a:t> </a:t>
            </a:r>
            <a:r>
              <a:rPr lang="en-US" b="1" u="sng" dirty="0" smtClean="0">
                <a:solidFill>
                  <a:srgbClr val="FF0000"/>
                </a:solidFill>
              </a:rPr>
              <a:t>Satan</a:t>
            </a:r>
            <a:br>
              <a:rPr lang="en-US" b="1" u="sng" dirty="0" smtClean="0">
                <a:solidFill>
                  <a:srgbClr val="FF0000"/>
                </a:solidFill>
              </a:rPr>
            </a:br>
            <a:r>
              <a:rPr lang="en-US" sz="3600" b="1" dirty="0" smtClean="0"/>
              <a:t>Ephesians 6</a:t>
            </a:r>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523335" cy="3375757"/>
          </a:xfrm>
          <a:prstGeom prst="rect">
            <a:avLst/>
          </a:prstGeom>
        </p:spPr>
      </p:pic>
      <p:pic>
        <p:nvPicPr>
          <p:cNvPr id="6" name="Picture 5"/>
          <p:cNvPicPr>
            <a:picLocks noChangeAspect="1"/>
          </p:cNvPicPr>
          <p:nvPr/>
        </p:nvPicPr>
        <p:blipFill>
          <a:blip r:embed="rId3"/>
          <a:stretch>
            <a:fillRect/>
          </a:stretch>
        </p:blipFill>
        <p:spPr>
          <a:xfrm>
            <a:off x="-148857" y="3509964"/>
            <a:ext cx="4672193" cy="3348036"/>
          </a:xfrm>
          <a:prstGeom prst="rect">
            <a:avLst/>
          </a:prstGeom>
        </p:spPr>
      </p:pic>
      <p:pic>
        <p:nvPicPr>
          <p:cNvPr id="7" name="Picture 6"/>
          <p:cNvPicPr>
            <a:picLocks noChangeAspect="1"/>
          </p:cNvPicPr>
          <p:nvPr/>
        </p:nvPicPr>
        <p:blipFill>
          <a:blip r:embed="rId3"/>
          <a:stretch>
            <a:fillRect/>
          </a:stretch>
        </p:blipFill>
        <p:spPr>
          <a:xfrm>
            <a:off x="7968860" y="-59091"/>
            <a:ext cx="4223142" cy="3434848"/>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984810" y="3509964"/>
            <a:ext cx="4207189" cy="3348037"/>
          </a:xfrm>
          <a:prstGeom prst="rect">
            <a:avLst/>
          </a:prstGeom>
        </p:spPr>
      </p:pic>
    </p:spTree>
    <p:extLst>
      <p:ext uri="{BB962C8B-B14F-4D97-AF65-F5344CB8AC3E}">
        <p14:creationId xmlns:p14="http://schemas.microsoft.com/office/powerpoint/2010/main" xmlns="" val="147883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Faith Under Fire:  </a:t>
            </a:r>
            <a:r>
              <a:rPr lang="en-US" b="1" u="sng" dirty="0" smtClean="0">
                <a:solidFill>
                  <a:srgbClr val="FF0000"/>
                </a:solidFill>
              </a:rPr>
              <a:t>From Satan</a:t>
            </a:r>
            <a:endParaRPr lang="en-US" b="1" u="sng" dirty="0">
              <a:solidFill>
                <a:srgbClr val="FF0000"/>
              </a:solidFill>
            </a:endParaRPr>
          </a:p>
        </p:txBody>
      </p:sp>
      <p:sp>
        <p:nvSpPr>
          <p:cNvPr id="3" name="Content Placeholder 2"/>
          <p:cNvSpPr>
            <a:spLocks noGrp="1"/>
          </p:cNvSpPr>
          <p:nvPr>
            <p:ph idx="1"/>
          </p:nvPr>
        </p:nvSpPr>
        <p:spPr>
          <a:xfrm>
            <a:off x="838200" y="1489448"/>
            <a:ext cx="10887635" cy="5274422"/>
          </a:xfrm>
        </p:spPr>
        <p:txBody>
          <a:bodyPr>
            <a:normAutofit fontScale="92500" lnSpcReduction="10000"/>
          </a:bodyPr>
          <a:lstStyle/>
          <a:p>
            <a:pPr marL="0" indent="0" algn="ctr">
              <a:buNone/>
            </a:pPr>
            <a:r>
              <a:rPr lang="en-US" sz="3600" b="1" dirty="0" smtClean="0"/>
              <a:t>Satan Will Attack The Faith of All!</a:t>
            </a:r>
            <a:endParaRPr lang="en-US" sz="3600" b="1" dirty="0"/>
          </a:p>
          <a:p>
            <a:r>
              <a:rPr lang="en-US" sz="3600" b="1" dirty="0" smtClean="0"/>
              <a:t>Parable of the Sower – Luke 8</a:t>
            </a:r>
          </a:p>
          <a:p>
            <a:pPr lvl="1"/>
            <a:r>
              <a:rPr lang="en-US" sz="3200" dirty="0" smtClean="0"/>
              <a:t>Verse 5 </a:t>
            </a:r>
            <a:r>
              <a:rPr lang="en-US" sz="3200" dirty="0"/>
              <a:t>“A sower went out to sow his seed. And as he sowed, some fell by the </a:t>
            </a:r>
            <a:r>
              <a:rPr lang="en-US" sz="3200" b="1" u="sng" dirty="0" smtClean="0"/>
              <a:t>wayside</a:t>
            </a:r>
            <a:r>
              <a:rPr lang="is-IS" sz="3200" dirty="0" smtClean="0"/>
              <a:t>… (path)</a:t>
            </a:r>
          </a:p>
          <a:p>
            <a:pPr lvl="1"/>
            <a:r>
              <a:rPr lang="is-IS" sz="3200" dirty="0" smtClean="0"/>
              <a:t>Verse 6 – Some fell on rocks</a:t>
            </a:r>
          </a:p>
          <a:p>
            <a:pPr lvl="1"/>
            <a:r>
              <a:rPr lang="is-IS" sz="3200" dirty="0" smtClean="0"/>
              <a:t>Verse 7 - Some fell among the thorns</a:t>
            </a:r>
          </a:p>
          <a:p>
            <a:pPr lvl="1"/>
            <a:r>
              <a:rPr lang="is-IS" sz="3200" dirty="0" smtClean="0"/>
              <a:t>Verse 8 – Some fell on good soil</a:t>
            </a:r>
          </a:p>
          <a:p>
            <a:pPr lvl="1"/>
            <a:endParaRPr lang="en-US" sz="800" b="1" dirty="0"/>
          </a:p>
          <a:p>
            <a:r>
              <a:rPr lang="en-US" sz="3600" b="1" dirty="0" smtClean="0"/>
              <a:t>11 Now </a:t>
            </a:r>
            <a:r>
              <a:rPr lang="en-US" sz="3600" b="1" dirty="0"/>
              <a:t>the parable is this: The seed is the word of God.  </a:t>
            </a:r>
            <a:r>
              <a:rPr lang="en-US" sz="3600" b="1" dirty="0" smtClean="0"/>
              <a:t>Those </a:t>
            </a:r>
            <a:r>
              <a:rPr lang="en-US" sz="3600" b="1" dirty="0"/>
              <a:t>by the wayside </a:t>
            </a:r>
            <a:r>
              <a:rPr lang="en-US" sz="3600" b="1" u="sng" dirty="0" smtClean="0">
                <a:solidFill>
                  <a:srgbClr val="FF0000"/>
                </a:solidFill>
              </a:rPr>
              <a:t>12 are </a:t>
            </a:r>
            <a:r>
              <a:rPr lang="en-US" sz="3600" b="1" u="sng" dirty="0">
                <a:solidFill>
                  <a:srgbClr val="FF0000"/>
                </a:solidFill>
              </a:rPr>
              <a:t>the ones who hear; then the devil comes and takes away the word out of their hearts</a:t>
            </a:r>
            <a:r>
              <a:rPr lang="en-US" sz="3600" b="1" dirty="0"/>
              <a:t>, lest they should believe and be saved.</a:t>
            </a:r>
            <a:endParaRPr lang="en-US" sz="3200" dirty="0" smtClean="0"/>
          </a:p>
        </p:txBody>
      </p:sp>
    </p:spTree>
    <p:extLst>
      <p:ext uri="{BB962C8B-B14F-4D97-AF65-F5344CB8AC3E}">
        <p14:creationId xmlns:p14="http://schemas.microsoft.com/office/powerpoint/2010/main" xmlns="" val="151774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1385</TotalTime>
  <Words>1506</Words>
  <Application>Microsoft Macintosh PowerPoint</Application>
  <PresentationFormat>Custom</PresentationFormat>
  <Paragraphs>93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Consider…</vt:lpstr>
      <vt:lpstr>The Good Way: Godly Testing </vt:lpstr>
      <vt:lpstr>Faith Tested By Fire…</vt:lpstr>
      <vt:lpstr>Faith Under Fire…The Good Way</vt:lpstr>
      <vt:lpstr>Faith Under Fire…The Good Way – I Peter 1</vt:lpstr>
      <vt:lpstr>The Bad Way: From Satan Ephesians 6</vt:lpstr>
      <vt:lpstr>Faith Under Fire:  From Satan</vt:lpstr>
      <vt:lpstr>Faith Under Fire:  From Satan</vt:lpstr>
      <vt:lpstr>The Bad Way: From Satan Ephesians 6</vt:lpstr>
      <vt:lpstr>Faith Under Fire:  From Satan</vt:lpstr>
      <vt:lpstr>Faith Under Fire:  Satan</vt:lpstr>
      <vt:lpstr>Faith Under Fire:  Satan</vt:lpstr>
      <vt:lpstr>Faith Under Fire:  Satan</vt:lpstr>
      <vt:lpstr>Faith Under Fire:  Satan</vt:lpstr>
      <vt:lpstr>Faith Under Fire:  Satan</vt:lpstr>
      <vt:lpstr>Tools of Satan</vt:lpstr>
      <vt:lpstr>Tools Of Satan</vt:lpstr>
      <vt:lpstr>Tools Of Satan</vt:lpstr>
      <vt:lpstr>Temptations Today</vt:lpstr>
      <vt:lpstr>Knowing My Faith Will Come Under Fire…</vt:lpstr>
      <vt:lpstr>When Our Faith Comes Under Fire…</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Whichard</dc:creator>
  <cp:lastModifiedBy>Customer</cp:lastModifiedBy>
  <cp:revision>93</cp:revision>
  <dcterms:created xsi:type="dcterms:W3CDTF">2016-07-12T01:36:56Z</dcterms:created>
  <dcterms:modified xsi:type="dcterms:W3CDTF">2016-07-15T23:08:36Z</dcterms:modified>
</cp:coreProperties>
</file>