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75" r:id="rId2"/>
    <p:sldId id="256" r:id="rId3"/>
    <p:sldId id="261" r:id="rId4"/>
    <p:sldId id="264" r:id="rId5"/>
    <p:sldId id="265" r:id="rId6"/>
    <p:sldId id="268" r:id="rId7"/>
    <p:sldId id="269" r:id="rId8"/>
    <p:sldId id="270" r:id="rId9"/>
    <p:sldId id="267" r:id="rId10"/>
    <p:sldId id="263" r:id="rId11"/>
    <p:sldId id="271" r:id="rId12"/>
    <p:sldId id="272" r:id="rId13"/>
    <p:sldId id="257" r:id="rId14"/>
    <p:sldId id="262" r:id="rId15"/>
    <p:sldId id="273" r:id="rId16"/>
    <p:sldId id="274" r:id="rId17"/>
    <p:sldId id="27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6657"/>
    <p:restoredTop sz="94556"/>
  </p:normalViewPr>
  <p:slideViewPr>
    <p:cSldViewPr snapToGrid="0" snapToObjects="1">
      <p:cViewPr varScale="1">
        <p:scale>
          <a:sx n="54" d="100"/>
          <a:sy n="54" d="100"/>
        </p:scale>
        <p:origin x="-108" y="-37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F50365-6993-3F45-93FD-F7F636D69834}" type="datetimeFigureOut">
              <a:rPr lang="en-US" smtClean="0"/>
              <a:pPr/>
              <a:t>7/13/2016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5360A6-76CB-1248-A223-82369CAFEE72}" type="slidenum">
              <a:rPr lang="en-US" smtClean="0"/>
              <a:pPr/>
              <a:t>‹#›</a:t>
            </a:fld>
            <a:endParaRPr lang="en-US"/>
          </a:p>
        </p:txBody>
      </p:sp>
    </p:spTree>
    <p:extLst>
      <p:ext uri="{BB962C8B-B14F-4D97-AF65-F5344CB8AC3E}">
        <p14:creationId xmlns:p14="http://schemas.microsoft.com/office/powerpoint/2010/main" xmlns="" val="1416016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5360A6-76CB-1248-A223-82369CAFEE72}" type="slidenum">
              <a:rPr lang="en-US" smtClean="0"/>
              <a:pPr/>
              <a:t>2</a:t>
            </a:fld>
            <a:endParaRPr lang="en-US"/>
          </a:p>
        </p:txBody>
      </p:sp>
    </p:spTree>
    <p:extLst>
      <p:ext uri="{BB962C8B-B14F-4D97-AF65-F5344CB8AC3E}">
        <p14:creationId xmlns:p14="http://schemas.microsoft.com/office/powerpoint/2010/main" xmlns="" val="1148721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5360A6-76CB-1248-A223-82369CAFEE72}" type="slidenum">
              <a:rPr lang="en-US" smtClean="0"/>
              <a:pPr/>
              <a:t>5</a:t>
            </a:fld>
            <a:endParaRPr lang="en-US"/>
          </a:p>
        </p:txBody>
      </p:sp>
    </p:spTree>
    <p:extLst>
      <p:ext uri="{BB962C8B-B14F-4D97-AF65-F5344CB8AC3E}">
        <p14:creationId xmlns:p14="http://schemas.microsoft.com/office/powerpoint/2010/main" xmlns="" val="572850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5360A6-76CB-1248-A223-82369CAFEE72}" type="slidenum">
              <a:rPr lang="en-US" smtClean="0"/>
              <a:pPr/>
              <a:t>6</a:t>
            </a:fld>
            <a:endParaRPr lang="en-US"/>
          </a:p>
        </p:txBody>
      </p:sp>
    </p:spTree>
    <p:extLst>
      <p:ext uri="{BB962C8B-B14F-4D97-AF65-F5344CB8AC3E}">
        <p14:creationId xmlns:p14="http://schemas.microsoft.com/office/powerpoint/2010/main" xmlns="" val="521562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5360A6-76CB-1248-A223-82369CAFEE72}" type="slidenum">
              <a:rPr lang="en-US" smtClean="0"/>
              <a:pPr/>
              <a:t>7</a:t>
            </a:fld>
            <a:endParaRPr lang="en-US"/>
          </a:p>
        </p:txBody>
      </p:sp>
    </p:spTree>
    <p:extLst>
      <p:ext uri="{BB962C8B-B14F-4D97-AF65-F5344CB8AC3E}">
        <p14:creationId xmlns:p14="http://schemas.microsoft.com/office/powerpoint/2010/main" xmlns="" val="1468763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5360A6-76CB-1248-A223-82369CAFEE72}" type="slidenum">
              <a:rPr lang="en-US" smtClean="0"/>
              <a:pPr/>
              <a:t>8</a:t>
            </a:fld>
            <a:endParaRPr lang="en-US"/>
          </a:p>
        </p:txBody>
      </p:sp>
    </p:spTree>
    <p:extLst>
      <p:ext uri="{BB962C8B-B14F-4D97-AF65-F5344CB8AC3E}">
        <p14:creationId xmlns:p14="http://schemas.microsoft.com/office/powerpoint/2010/main" xmlns="" val="166144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4DF5E2-5815-DE48-B622-88AFD0F0C93B}" type="datetimeFigureOut">
              <a:rPr lang="en-US" smtClean="0"/>
              <a:pPr/>
              <a:t>7/13/2016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71F6D-0B92-E24B-A943-3C6749934457}" type="slidenum">
              <a:rPr lang="en-US" smtClean="0"/>
              <a:pPr/>
              <a:t>‹#›</a:t>
            </a:fld>
            <a:endParaRPr lang="en-US"/>
          </a:p>
        </p:txBody>
      </p:sp>
    </p:spTree>
    <p:extLst>
      <p:ext uri="{BB962C8B-B14F-4D97-AF65-F5344CB8AC3E}">
        <p14:creationId xmlns:p14="http://schemas.microsoft.com/office/powerpoint/2010/main" xmlns="" val="236765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4DF5E2-5815-DE48-B622-88AFD0F0C93B}" type="datetimeFigureOut">
              <a:rPr lang="en-US" smtClean="0"/>
              <a:pPr/>
              <a:t>7/13/2016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71F6D-0B92-E24B-A943-3C6749934457}" type="slidenum">
              <a:rPr lang="en-US" smtClean="0"/>
              <a:pPr/>
              <a:t>‹#›</a:t>
            </a:fld>
            <a:endParaRPr lang="en-US"/>
          </a:p>
        </p:txBody>
      </p:sp>
    </p:spTree>
    <p:extLst>
      <p:ext uri="{BB962C8B-B14F-4D97-AF65-F5344CB8AC3E}">
        <p14:creationId xmlns:p14="http://schemas.microsoft.com/office/powerpoint/2010/main" xmlns="" val="1137781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4DF5E2-5815-DE48-B622-88AFD0F0C93B}" type="datetimeFigureOut">
              <a:rPr lang="en-US" smtClean="0"/>
              <a:pPr/>
              <a:t>7/13/2016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71F6D-0B92-E24B-A943-3C6749934457}" type="slidenum">
              <a:rPr lang="en-US" smtClean="0"/>
              <a:pPr/>
              <a:t>‹#›</a:t>
            </a:fld>
            <a:endParaRPr lang="en-US"/>
          </a:p>
        </p:txBody>
      </p:sp>
    </p:spTree>
    <p:extLst>
      <p:ext uri="{BB962C8B-B14F-4D97-AF65-F5344CB8AC3E}">
        <p14:creationId xmlns:p14="http://schemas.microsoft.com/office/powerpoint/2010/main" xmlns="" val="1491176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4DF5E2-5815-DE48-B622-88AFD0F0C93B}" type="datetimeFigureOut">
              <a:rPr lang="en-US" smtClean="0"/>
              <a:pPr/>
              <a:t>7/13/2016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71F6D-0B92-E24B-A943-3C6749934457}" type="slidenum">
              <a:rPr lang="en-US" smtClean="0"/>
              <a:pPr/>
              <a:t>‹#›</a:t>
            </a:fld>
            <a:endParaRPr lang="en-US"/>
          </a:p>
        </p:txBody>
      </p:sp>
    </p:spTree>
    <p:extLst>
      <p:ext uri="{BB962C8B-B14F-4D97-AF65-F5344CB8AC3E}">
        <p14:creationId xmlns:p14="http://schemas.microsoft.com/office/powerpoint/2010/main" xmlns="" val="856031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4DF5E2-5815-DE48-B622-88AFD0F0C93B}" type="datetimeFigureOut">
              <a:rPr lang="en-US" smtClean="0"/>
              <a:pPr/>
              <a:t>7/13/2016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71F6D-0B92-E24B-A943-3C6749934457}" type="slidenum">
              <a:rPr lang="en-US" smtClean="0"/>
              <a:pPr/>
              <a:t>‹#›</a:t>
            </a:fld>
            <a:endParaRPr lang="en-US"/>
          </a:p>
        </p:txBody>
      </p:sp>
    </p:spTree>
    <p:extLst>
      <p:ext uri="{BB962C8B-B14F-4D97-AF65-F5344CB8AC3E}">
        <p14:creationId xmlns:p14="http://schemas.microsoft.com/office/powerpoint/2010/main" xmlns="" val="351551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4DF5E2-5815-DE48-B622-88AFD0F0C93B}" type="datetimeFigureOut">
              <a:rPr lang="en-US" smtClean="0"/>
              <a:pPr/>
              <a:t>7/13/2016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D71F6D-0B92-E24B-A943-3C6749934457}" type="slidenum">
              <a:rPr lang="en-US" smtClean="0"/>
              <a:pPr/>
              <a:t>‹#›</a:t>
            </a:fld>
            <a:endParaRPr lang="en-US"/>
          </a:p>
        </p:txBody>
      </p:sp>
    </p:spTree>
    <p:extLst>
      <p:ext uri="{BB962C8B-B14F-4D97-AF65-F5344CB8AC3E}">
        <p14:creationId xmlns:p14="http://schemas.microsoft.com/office/powerpoint/2010/main" xmlns="" val="794665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4DF5E2-5815-DE48-B622-88AFD0F0C93B}" type="datetimeFigureOut">
              <a:rPr lang="en-US" smtClean="0"/>
              <a:pPr/>
              <a:t>7/13/2016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D71F6D-0B92-E24B-A943-3C6749934457}" type="slidenum">
              <a:rPr lang="en-US" smtClean="0"/>
              <a:pPr/>
              <a:t>‹#›</a:t>
            </a:fld>
            <a:endParaRPr lang="en-US"/>
          </a:p>
        </p:txBody>
      </p:sp>
    </p:spTree>
    <p:extLst>
      <p:ext uri="{BB962C8B-B14F-4D97-AF65-F5344CB8AC3E}">
        <p14:creationId xmlns:p14="http://schemas.microsoft.com/office/powerpoint/2010/main" xmlns="" val="736980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4DF5E2-5815-DE48-B622-88AFD0F0C93B}" type="datetimeFigureOut">
              <a:rPr lang="en-US" smtClean="0"/>
              <a:pPr/>
              <a:t>7/13/2016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D71F6D-0B92-E24B-A943-3C6749934457}" type="slidenum">
              <a:rPr lang="en-US" smtClean="0"/>
              <a:pPr/>
              <a:t>‹#›</a:t>
            </a:fld>
            <a:endParaRPr lang="en-US"/>
          </a:p>
        </p:txBody>
      </p:sp>
    </p:spTree>
    <p:extLst>
      <p:ext uri="{BB962C8B-B14F-4D97-AF65-F5344CB8AC3E}">
        <p14:creationId xmlns:p14="http://schemas.microsoft.com/office/powerpoint/2010/main" xmlns="" val="1891541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4DF5E2-5815-DE48-B622-88AFD0F0C93B}" type="datetimeFigureOut">
              <a:rPr lang="en-US" smtClean="0"/>
              <a:pPr/>
              <a:t>7/13/2016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D71F6D-0B92-E24B-A943-3C6749934457}" type="slidenum">
              <a:rPr lang="en-US" smtClean="0"/>
              <a:pPr/>
              <a:t>‹#›</a:t>
            </a:fld>
            <a:endParaRPr lang="en-US"/>
          </a:p>
        </p:txBody>
      </p:sp>
    </p:spTree>
    <p:extLst>
      <p:ext uri="{BB962C8B-B14F-4D97-AF65-F5344CB8AC3E}">
        <p14:creationId xmlns:p14="http://schemas.microsoft.com/office/powerpoint/2010/main" xmlns="" val="1942841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4DF5E2-5815-DE48-B622-88AFD0F0C93B}" type="datetimeFigureOut">
              <a:rPr lang="en-US" smtClean="0"/>
              <a:pPr/>
              <a:t>7/13/2016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D71F6D-0B92-E24B-A943-3C6749934457}" type="slidenum">
              <a:rPr lang="en-US" smtClean="0"/>
              <a:pPr/>
              <a:t>‹#›</a:t>
            </a:fld>
            <a:endParaRPr lang="en-US"/>
          </a:p>
        </p:txBody>
      </p:sp>
    </p:spTree>
    <p:extLst>
      <p:ext uri="{BB962C8B-B14F-4D97-AF65-F5344CB8AC3E}">
        <p14:creationId xmlns:p14="http://schemas.microsoft.com/office/powerpoint/2010/main" xmlns="" val="845834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4DF5E2-5815-DE48-B622-88AFD0F0C93B}" type="datetimeFigureOut">
              <a:rPr lang="en-US" smtClean="0"/>
              <a:pPr/>
              <a:t>7/13/2016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D71F6D-0B92-E24B-A943-3C6749934457}" type="slidenum">
              <a:rPr lang="en-US" smtClean="0"/>
              <a:pPr/>
              <a:t>‹#›</a:t>
            </a:fld>
            <a:endParaRPr lang="en-US"/>
          </a:p>
        </p:txBody>
      </p:sp>
    </p:spTree>
    <p:extLst>
      <p:ext uri="{BB962C8B-B14F-4D97-AF65-F5344CB8AC3E}">
        <p14:creationId xmlns:p14="http://schemas.microsoft.com/office/powerpoint/2010/main" xmlns="" val="1745576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4DF5E2-5815-DE48-B622-88AFD0F0C93B}" type="datetimeFigureOut">
              <a:rPr lang="en-US" smtClean="0"/>
              <a:pPr/>
              <a:t>7/13/2016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D71F6D-0B92-E24B-A943-3C6749934457}" type="slidenum">
              <a:rPr lang="en-US" smtClean="0"/>
              <a:pPr/>
              <a:t>‹#›</a:t>
            </a:fld>
            <a:endParaRPr lang="en-US"/>
          </a:p>
        </p:txBody>
      </p:sp>
    </p:spTree>
    <p:extLst>
      <p:ext uri="{BB962C8B-B14F-4D97-AF65-F5344CB8AC3E}">
        <p14:creationId xmlns:p14="http://schemas.microsoft.com/office/powerpoint/2010/main" xmlns="" val="639646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God Has Elevated the Value of  Man’s Faith</a:t>
            </a:r>
            <a:endParaRPr lang="en-US" b="1" u="sng" dirty="0"/>
          </a:p>
        </p:txBody>
      </p:sp>
      <p:sp>
        <p:nvSpPr>
          <p:cNvPr id="3" name="Content Placeholder 2"/>
          <p:cNvSpPr>
            <a:spLocks noGrp="1"/>
          </p:cNvSpPr>
          <p:nvPr>
            <p:ph idx="1"/>
          </p:nvPr>
        </p:nvSpPr>
        <p:spPr>
          <a:xfrm>
            <a:off x="838200" y="1534332"/>
            <a:ext cx="10515600" cy="1694644"/>
          </a:xfrm>
        </p:spPr>
        <p:txBody>
          <a:bodyPr>
            <a:normAutofit/>
          </a:bodyPr>
          <a:lstStyle/>
          <a:p>
            <a:r>
              <a:rPr lang="en-US" sz="3600" b="1" dirty="0" smtClean="0"/>
              <a:t>What Is The Value of man’s Faith?</a:t>
            </a:r>
          </a:p>
          <a:p>
            <a:pPr lvl="1"/>
            <a:endParaRPr lang="en-US" dirty="0" smtClean="0"/>
          </a:p>
          <a:p>
            <a:pPr lvl="1"/>
            <a:endParaRPr lang="en-US" sz="3200" dirty="0"/>
          </a:p>
          <a:p>
            <a:pPr marL="0" indent="0">
              <a:buNone/>
            </a:pPr>
            <a:endParaRPr lang="en-US" sz="3600" dirty="0" smtClean="0"/>
          </a:p>
        </p:txBody>
      </p:sp>
      <p:pic>
        <p:nvPicPr>
          <p:cNvPr id="5" name="Picture 4"/>
          <p:cNvPicPr>
            <a:picLocks noChangeAspect="1"/>
          </p:cNvPicPr>
          <p:nvPr/>
        </p:nvPicPr>
        <p:blipFill>
          <a:blip r:embed="rId2"/>
          <a:stretch>
            <a:fillRect/>
          </a:stretch>
        </p:blipFill>
        <p:spPr>
          <a:xfrm>
            <a:off x="7016897" y="2585036"/>
            <a:ext cx="5175103" cy="3645283"/>
          </a:xfrm>
          <a:prstGeom prst="rect">
            <a:avLst/>
          </a:prstGeom>
        </p:spPr>
      </p:pic>
      <p:sp>
        <p:nvSpPr>
          <p:cNvPr id="7" name="Content Placeholder 2"/>
          <p:cNvSpPr txBox="1">
            <a:spLocks/>
          </p:cNvSpPr>
          <p:nvPr/>
        </p:nvSpPr>
        <p:spPr>
          <a:xfrm>
            <a:off x="992294" y="2685633"/>
            <a:ext cx="5867401" cy="27416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smtClean="0">
                <a:solidFill>
                  <a:srgbClr val="002060"/>
                </a:solidFill>
              </a:rPr>
              <a:t>Imagine for a moment you could put all of your faith in a bottle.  What would it be worth?  What true value would it have in this world?</a:t>
            </a:r>
          </a:p>
          <a:p>
            <a:pPr marL="0" indent="0">
              <a:buFont typeface="Arial"/>
              <a:buNone/>
            </a:pPr>
            <a:endParaRPr lang="en-US" sz="3600" dirty="0"/>
          </a:p>
        </p:txBody>
      </p:sp>
    </p:spTree>
    <p:extLst>
      <p:ext uri="{BB962C8B-B14F-4D97-AF65-F5344CB8AC3E}">
        <p14:creationId xmlns:p14="http://schemas.microsoft.com/office/powerpoint/2010/main" xmlns="" val="198918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Elevation Of Faith</a:t>
            </a:r>
            <a:endParaRPr lang="en-US" b="1" dirty="0"/>
          </a:p>
        </p:txBody>
      </p:sp>
      <p:sp>
        <p:nvSpPr>
          <p:cNvPr id="3" name="Content Placeholder 2"/>
          <p:cNvSpPr>
            <a:spLocks noGrp="1"/>
          </p:cNvSpPr>
          <p:nvPr>
            <p:ph idx="1"/>
          </p:nvPr>
        </p:nvSpPr>
        <p:spPr>
          <a:xfrm>
            <a:off x="838200" y="1443038"/>
            <a:ext cx="10515600" cy="4848226"/>
          </a:xfrm>
        </p:spPr>
        <p:txBody>
          <a:bodyPr>
            <a:normAutofit/>
          </a:bodyPr>
          <a:lstStyle/>
          <a:p>
            <a:r>
              <a:rPr lang="en-US" sz="3200" dirty="0" smtClean="0"/>
              <a:t>God Elevated the Value of Abraham’s Faith</a:t>
            </a:r>
            <a:r>
              <a:rPr lang="is-IS" sz="3200" dirty="0" smtClean="0"/>
              <a:t>…</a:t>
            </a:r>
            <a:endParaRPr lang="is-IS" dirty="0"/>
          </a:p>
          <a:p>
            <a:pPr marL="0" indent="0">
              <a:buNone/>
            </a:pPr>
            <a:r>
              <a:rPr lang="en-US" sz="3600" b="1" dirty="0" smtClean="0"/>
              <a:t>James 2:23 And the Scripture was fulfilled which says, “Abraham believed God, and it was </a:t>
            </a:r>
            <a:r>
              <a:rPr lang="en-US" sz="3600" b="1" u="sng" dirty="0" smtClean="0">
                <a:solidFill>
                  <a:srgbClr val="FF0000"/>
                </a:solidFill>
              </a:rPr>
              <a:t>accounted</a:t>
            </a:r>
            <a:r>
              <a:rPr lang="en-US" sz="3600" b="1" dirty="0" smtClean="0"/>
              <a:t> to him for </a:t>
            </a:r>
            <a:r>
              <a:rPr lang="en-US" sz="3600" b="1" u="sng" dirty="0" smtClean="0">
                <a:solidFill>
                  <a:srgbClr val="FF0000"/>
                </a:solidFill>
              </a:rPr>
              <a:t>righteousness</a:t>
            </a:r>
            <a:r>
              <a:rPr lang="en-US" sz="3600" b="1" dirty="0" smtClean="0"/>
              <a:t>.” And he was </a:t>
            </a:r>
            <a:r>
              <a:rPr lang="en-US" sz="3600" b="1" u="sng" dirty="0" smtClean="0">
                <a:solidFill>
                  <a:srgbClr val="FF0000"/>
                </a:solidFill>
              </a:rPr>
              <a:t>called the friend of God</a:t>
            </a:r>
            <a:r>
              <a:rPr lang="en-US" sz="3600" b="1" dirty="0" smtClean="0"/>
              <a:t>.  </a:t>
            </a:r>
          </a:p>
          <a:p>
            <a:pPr marL="0" indent="0">
              <a:buNone/>
            </a:pPr>
            <a:endParaRPr lang="en-US" sz="3200" b="1" dirty="0"/>
          </a:p>
          <a:p>
            <a:pPr marL="0" indent="0">
              <a:buNone/>
            </a:pPr>
            <a:r>
              <a:rPr lang="en-US" sz="3600" b="1" dirty="0" smtClean="0"/>
              <a:t>God Can Say a Person’s Faith Can Be Given the Value of Righteousness </a:t>
            </a:r>
            <a:r>
              <a:rPr lang="is-IS" sz="3600" b="1" dirty="0" smtClean="0"/>
              <a:t>… </a:t>
            </a:r>
            <a:endParaRPr lang="en-US" sz="3600" b="1" dirty="0"/>
          </a:p>
        </p:txBody>
      </p:sp>
    </p:spTree>
    <p:extLst>
      <p:ext uri="{BB962C8B-B14F-4D97-AF65-F5344CB8AC3E}">
        <p14:creationId xmlns:p14="http://schemas.microsoft.com/office/powerpoint/2010/main" xmlns="" val="8264431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41459" y="0"/>
            <a:ext cx="5450541" cy="2387600"/>
          </a:xfrm>
        </p:spPr>
        <p:txBody>
          <a:bodyPr/>
          <a:lstStyle/>
          <a:p>
            <a:r>
              <a:rPr lang="en-US" b="1" dirty="0" smtClean="0"/>
              <a:t>God Elevates Man’s Faith</a:t>
            </a:r>
            <a:endParaRPr lang="en-US" b="1" dirty="0"/>
          </a:p>
        </p:txBody>
      </p:sp>
      <p:sp>
        <p:nvSpPr>
          <p:cNvPr id="3" name="Subtitle 2"/>
          <p:cNvSpPr>
            <a:spLocks noGrp="1"/>
          </p:cNvSpPr>
          <p:nvPr>
            <p:ph type="subTitle" idx="1"/>
          </p:nvPr>
        </p:nvSpPr>
        <p:spPr>
          <a:xfrm>
            <a:off x="7343761" y="2552560"/>
            <a:ext cx="4309523" cy="2933840"/>
          </a:xfrm>
        </p:spPr>
        <p:txBody>
          <a:bodyPr>
            <a:normAutofit/>
          </a:bodyPr>
          <a:lstStyle/>
          <a:p>
            <a:pPr marL="457200" indent="-457200" algn="l">
              <a:buFont typeface="Arial" charset="0"/>
              <a:buChar char="•"/>
            </a:pPr>
            <a:r>
              <a:rPr lang="en-US" sz="3200" dirty="0" smtClean="0"/>
              <a:t>Places it on a Pedestal </a:t>
            </a:r>
          </a:p>
          <a:p>
            <a:pPr marL="457200" indent="-457200" algn="l">
              <a:buFont typeface="Arial" charset="0"/>
              <a:buChar char="•"/>
            </a:pPr>
            <a:r>
              <a:rPr lang="en-US" sz="3200" dirty="0" smtClean="0"/>
              <a:t>Takes it to a Higher Point</a:t>
            </a:r>
          </a:p>
          <a:p>
            <a:pPr marL="457200" indent="-457200" algn="l">
              <a:buFont typeface="Arial" charset="0"/>
              <a:buChar char="•"/>
            </a:pPr>
            <a:r>
              <a:rPr lang="en-US" sz="3200" dirty="0" smtClean="0"/>
              <a:t>Makes it Meaningful</a:t>
            </a:r>
          </a:p>
        </p:txBody>
      </p:sp>
      <p:pic>
        <p:nvPicPr>
          <p:cNvPr id="5" name="Picture 4"/>
          <p:cNvPicPr>
            <a:picLocks noChangeAspect="1"/>
          </p:cNvPicPr>
          <p:nvPr/>
        </p:nvPicPr>
        <p:blipFill>
          <a:blip r:embed="rId2"/>
          <a:stretch>
            <a:fillRect/>
          </a:stretch>
        </p:blipFill>
        <p:spPr>
          <a:xfrm>
            <a:off x="0" y="0"/>
            <a:ext cx="7017487" cy="6858000"/>
          </a:xfrm>
          <a:prstGeom prst="rect">
            <a:avLst/>
          </a:prstGeom>
        </p:spPr>
      </p:pic>
    </p:spTree>
    <p:extLst>
      <p:ext uri="{BB962C8B-B14F-4D97-AF65-F5344CB8AC3E}">
        <p14:creationId xmlns:p14="http://schemas.microsoft.com/office/powerpoint/2010/main" xmlns="" val="976810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Elevation Of Faith</a:t>
            </a:r>
            <a:endParaRPr lang="en-US" b="1" dirty="0"/>
          </a:p>
        </p:txBody>
      </p:sp>
      <p:sp>
        <p:nvSpPr>
          <p:cNvPr id="3" name="Content Placeholder 2"/>
          <p:cNvSpPr>
            <a:spLocks noGrp="1"/>
          </p:cNvSpPr>
          <p:nvPr>
            <p:ph idx="1"/>
          </p:nvPr>
        </p:nvSpPr>
        <p:spPr>
          <a:xfrm>
            <a:off x="838200" y="1382712"/>
            <a:ext cx="10515600" cy="4803775"/>
          </a:xfrm>
        </p:spPr>
        <p:txBody>
          <a:bodyPr>
            <a:normAutofit fontScale="92500"/>
          </a:bodyPr>
          <a:lstStyle/>
          <a:p>
            <a:r>
              <a:rPr lang="en-US" sz="3200" dirty="0" smtClean="0"/>
              <a:t>God Elevated Man’s Faith</a:t>
            </a:r>
            <a:r>
              <a:rPr lang="is-IS" sz="3200" dirty="0" smtClean="0"/>
              <a:t>…</a:t>
            </a:r>
            <a:endParaRPr lang="is-IS" dirty="0"/>
          </a:p>
          <a:p>
            <a:pPr marL="0" indent="0">
              <a:buNone/>
            </a:pPr>
            <a:r>
              <a:rPr lang="en-US" sz="3600" b="1" dirty="0" smtClean="0"/>
              <a:t>Hebrews 11:6 But without faith it is </a:t>
            </a:r>
            <a:r>
              <a:rPr lang="en-US" sz="3600" b="1" u="sng" dirty="0" smtClean="0">
                <a:solidFill>
                  <a:srgbClr val="FF0000"/>
                </a:solidFill>
              </a:rPr>
              <a:t>impossible to please Him</a:t>
            </a:r>
            <a:r>
              <a:rPr lang="en-US" sz="3600" b="1" dirty="0" smtClean="0"/>
              <a:t>, for he who comes to God </a:t>
            </a:r>
            <a:r>
              <a:rPr lang="en-US" sz="3600" b="1" u="sng" dirty="0" smtClean="0">
                <a:solidFill>
                  <a:srgbClr val="FF0000"/>
                </a:solidFill>
              </a:rPr>
              <a:t>must believe </a:t>
            </a:r>
            <a:r>
              <a:rPr lang="en-US" sz="3600" b="1" dirty="0" smtClean="0"/>
              <a:t>that He is, and that He is a </a:t>
            </a:r>
            <a:r>
              <a:rPr lang="en-US" sz="3600" b="1" dirty="0" err="1" smtClean="0"/>
              <a:t>rewarder</a:t>
            </a:r>
            <a:r>
              <a:rPr lang="en-US" sz="3600" b="1" dirty="0" smtClean="0"/>
              <a:t> of those who diligently seek Him.</a:t>
            </a:r>
            <a:endParaRPr lang="en-US" sz="900" b="1" dirty="0"/>
          </a:p>
          <a:p>
            <a:r>
              <a:rPr lang="en-US" sz="3600" i="1" dirty="0" smtClean="0"/>
              <a:t>Impossible:  means without strength; unable to be done</a:t>
            </a:r>
          </a:p>
          <a:p>
            <a:r>
              <a:rPr lang="en-US" sz="3600" dirty="0" smtClean="0"/>
              <a:t>Same word used in </a:t>
            </a:r>
            <a:r>
              <a:rPr lang="en-US" sz="3600" dirty="0" err="1" smtClean="0"/>
              <a:t>Heb</a:t>
            </a:r>
            <a:r>
              <a:rPr lang="en-US" sz="3600" dirty="0" smtClean="0"/>
              <a:t> 6:18 “</a:t>
            </a:r>
            <a:r>
              <a:rPr lang="is-IS" sz="3600" dirty="0" smtClean="0"/>
              <a:t>…impossible for God to lie...”</a:t>
            </a:r>
            <a:endParaRPr lang="en-US" sz="3600" dirty="0" smtClean="0"/>
          </a:p>
          <a:p>
            <a:pPr marL="0" indent="0">
              <a:buNone/>
            </a:pPr>
            <a:endParaRPr lang="en-US" sz="800" b="1" dirty="0"/>
          </a:p>
          <a:p>
            <a:pPr marL="0" indent="0">
              <a:buNone/>
            </a:pPr>
            <a:r>
              <a:rPr lang="en-US" sz="3600" b="1" dirty="0" smtClean="0"/>
              <a:t>Person’s Faith Can Be As Such That it Pleases God and the </a:t>
            </a:r>
            <a:r>
              <a:rPr lang="en-US" sz="3600" b="1" u="sng" dirty="0" smtClean="0"/>
              <a:t>Nothing Else Will Do!</a:t>
            </a:r>
            <a:endParaRPr lang="en-US" sz="3600" b="1" u="sng" dirty="0"/>
          </a:p>
        </p:txBody>
      </p:sp>
    </p:spTree>
    <p:extLst>
      <p:ext uri="{BB962C8B-B14F-4D97-AF65-F5344CB8AC3E}">
        <p14:creationId xmlns:p14="http://schemas.microsoft.com/office/powerpoint/2010/main" xmlns="" val="203670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429651"/>
            <a:ext cx="10687493" cy="1325563"/>
          </a:xfrm>
        </p:spPr>
        <p:txBody>
          <a:bodyPr>
            <a:normAutofit fontScale="90000"/>
          </a:bodyPr>
          <a:lstStyle/>
          <a:p>
            <a:r>
              <a:rPr lang="en-US" sz="3600" b="1" u="sng" dirty="0" smtClean="0">
                <a:latin typeface="+mn-lt"/>
              </a:rPr>
              <a:t>What Is The Point of This Lesson</a:t>
            </a:r>
            <a:r>
              <a:rPr lang="en-US" sz="3600" b="1" dirty="0">
                <a:latin typeface="+mn-lt"/>
              </a:rPr>
              <a:t>?</a:t>
            </a:r>
            <a:br>
              <a:rPr lang="en-US" sz="3600" b="1" dirty="0">
                <a:latin typeface="+mn-lt"/>
              </a:rPr>
            </a:br>
            <a:r>
              <a:rPr lang="is-IS" sz="3600" dirty="0" smtClean="0"/>
              <a:t>What Is The Value of Man’s Faith</a:t>
            </a:r>
            <a:r>
              <a:rPr lang="is-IS" sz="3600" dirty="0"/>
              <a:t> </a:t>
            </a:r>
            <a:r>
              <a:rPr lang="is-IS" sz="3600" dirty="0" smtClean="0"/>
              <a:t>in the Eyes of God? </a:t>
            </a:r>
            <a:br>
              <a:rPr lang="is-IS" sz="3600" dirty="0" smtClean="0"/>
            </a:br>
            <a:r>
              <a:rPr lang="is-IS" sz="3600" dirty="0" smtClean="0"/>
              <a:t>If It Is This Important To Him, What Should It Mean To Me? </a:t>
            </a:r>
          </a:p>
        </p:txBody>
      </p:sp>
      <p:sp>
        <p:nvSpPr>
          <p:cNvPr id="3" name="Content Placeholder 2"/>
          <p:cNvSpPr>
            <a:spLocks noGrp="1"/>
          </p:cNvSpPr>
          <p:nvPr>
            <p:ph idx="1"/>
          </p:nvPr>
        </p:nvSpPr>
        <p:spPr>
          <a:xfrm>
            <a:off x="838199" y="1970367"/>
            <a:ext cx="10515600" cy="2870574"/>
          </a:xfrm>
        </p:spPr>
        <p:txBody>
          <a:bodyPr>
            <a:normAutofit lnSpcReduction="10000"/>
          </a:bodyPr>
          <a:lstStyle/>
          <a:p>
            <a:endParaRPr lang="en-US" sz="800" dirty="0" smtClean="0"/>
          </a:p>
          <a:p>
            <a:r>
              <a:rPr lang="en-US" sz="3200" b="1" dirty="0" smtClean="0"/>
              <a:t>My Faith Only Has Value </a:t>
            </a:r>
            <a:r>
              <a:rPr lang="en-US" sz="3200" b="1" dirty="0" smtClean="0">
                <a:solidFill>
                  <a:srgbClr val="FF0000"/>
                </a:solidFill>
              </a:rPr>
              <a:t>IF  </a:t>
            </a:r>
            <a:r>
              <a:rPr lang="en-US" sz="3200" b="1" dirty="0" smtClean="0"/>
              <a:t>It Is The Type of Faith God Wants:</a:t>
            </a:r>
          </a:p>
          <a:p>
            <a:pPr lvl="1"/>
            <a:r>
              <a:rPr lang="en-US" sz="3200" dirty="0" smtClean="0"/>
              <a:t>One He would </a:t>
            </a:r>
            <a:r>
              <a:rPr lang="en-US" sz="3200" b="1" u="sng" dirty="0" smtClean="0"/>
              <a:t>allow</a:t>
            </a:r>
            <a:r>
              <a:rPr lang="en-US" sz="3200" dirty="0" smtClean="0"/>
              <a:t> access to the riches of His grace (for by grace you are saved through Faith)</a:t>
            </a:r>
          </a:p>
          <a:p>
            <a:pPr lvl="1"/>
            <a:r>
              <a:rPr lang="en-US" sz="3200" dirty="0" smtClean="0"/>
              <a:t>One He would </a:t>
            </a:r>
            <a:r>
              <a:rPr lang="en-US" sz="3200" b="1" u="sng" dirty="0" smtClean="0"/>
              <a:t>credit </a:t>
            </a:r>
            <a:r>
              <a:rPr lang="en-US" sz="3200" dirty="0" smtClean="0"/>
              <a:t>as having the value of Righteousness</a:t>
            </a:r>
          </a:p>
          <a:p>
            <a:pPr lvl="1"/>
            <a:r>
              <a:rPr lang="en-US" sz="3200" dirty="0" smtClean="0"/>
              <a:t>One the God of Heaven, </a:t>
            </a:r>
            <a:r>
              <a:rPr lang="en-US" sz="3200" b="1" u="sng" dirty="0" smtClean="0"/>
              <a:t>would say</a:t>
            </a:r>
            <a:r>
              <a:rPr lang="en-US" sz="3200" dirty="0" smtClean="0"/>
              <a:t> He is Pleased With</a:t>
            </a:r>
          </a:p>
        </p:txBody>
      </p:sp>
      <p:sp>
        <p:nvSpPr>
          <p:cNvPr id="4" name="TextBox 3"/>
          <p:cNvSpPr txBox="1"/>
          <p:nvPr/>
        </p:nvSpPr>
        <p:spPr>
          <a:xfrm>
            <a:off x="1063256" y="5273114"/>
            <a:ext cx="9781953" cy="1077218"/>
          </a:xfrm>
          <a:prstGeom prst="rect">
            <a:avLst/>
          </a:prstGeom>
          <a:noFill/>
        </p:spPr>
        <p:txBody>
          <a:bodyPr wrap="square" rtlCol="0">
            <a:spAutoFit/>
          </a:bodyPr>
          <a:lstStyle/>
          <a:p>
            <a:r>
              <a:rPr lang="en-US" sz="3200" b="1" dirty="0" smtClean="0"/>
              <a:t>Tomorrow We Will Begin To Consider What That Type of Faith Looks Like</a:t>
            </a:r>
            <a:r>
              <a:rPr lang="is-IS" sz="3200" b="1" dirty="0" smtClean="0"/>
              <a:t>… “A Living Faith” </a:t>
            </a:r>
            <a:r>
              <a:rPr lang="is-IS" sz="2800" i="1" dirty="0" smtClean="0"/>
              <a:t>(Hint:  Ephesians 2:10)</a:t>
            </a:r>
            <a:endParaRPr lang="en-US" sz="2800" i="1" dirty="0"/>
          </a:p>
        </p:txBody>
      </p:sp>
    </p:spTree>
    <p:extLst>
      <p:ext uri="{BB962C8B-B14F-4D97-AF65-F5344CB8AC3E}">
        <p14:creationId xmlns:p14="http://schemas.microsoft.com/office/powerpoint/2010/main" xmlns="" val="198528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par>
                          <p:cTn id="13" fill="hold">
                            <p:stCondLst>
                              <p:cond delay="0"/>
                            </p:stCondLst>
                            <p:childTnLst>
                              <p:par>
                                <p:cTn id="14" presetID="37" presetClass="entr" presetSubtype="0" fill="hold" grpId="0" nodeType="afterEffect">
                                  <p:stCondLst>
                                    <p:cond delay="150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900" decel="100000" fill="hold"/>
                                        <p:tgtEl>
                                          <p:spTgt spid="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43761" y="847970"/>
            <a:ext cx="4848239" cy="2000738"/>
          </a:xfrm>
        </p:spPr>
        <p:txBody>
          <a:bodyPr>
            <a:normAutofit fontScale="90000"/>
          </a:bodyPr>
          <a:lstStyle/>
          <a:p>
            <a:r>
              <a:rPr lang="en-US" b="1" dirty="0" smtClean="0"/>
              <a:t>Saved By Grace Through Faith</a:t>
            </a:r>
            <a:endParaRPr lang="en-US" b="1" dirty="0"/>
          </a:p>
        </p:txBody>
      </p:sp>
      <p:sp>
        <p:nvSpPr>
          <p:cNvPr id="3" name="Subtitle 2"/>
          <p:cNvSpPr>
            <a:spLocks noGrp="1"/>
          </p:cNvSpPr>
          <p:nvPr>
            <p:ph type="subTitle" idx="1"/>
          </p:nvPr>
        </p:nvSpPr>
        <p:spPr>
          <a:xfrm>
            <a:off x="7343761" y="3380441"/>
            <a:ext cx="4245935" cy="1655762"/>
          </a:xfrm>
        </p:spPr>
        <p:txBody>
          <a:bodyPr>
            <a:normAutofit/>
          </a:bodyPr>
          <a:lstStyle/>
          <a:p>
            <a:r>
              <a:rPr lang="en-US" sz="3200" dirty="0" smtClean="0"/>
              <a:t>An Elevation of Faith</a:t>
            </a:r>
            <a:endParaRPr lang="en-US" sz="3200" dirty="0"/>
          </a:p>
        </p:txBody>
      </p:sp>
      <p:pic>
        <p:nvPicPr>
          <p:cNvPr id="5" name="Picture 4"/>
          <p:cNvPicPr>
            <a:picLocks noChangeAspect="1"/>
          </p:cNvPicPr>
          <p:nvPr/>
        </p:nvPicPr>
        <p:blipFill>
          <a:blip r:embed="rId2"/>
          <a:stretch>
            <a:fillRect/>
          </a:stretch>
        </p:blipFill>
        <p:spPr>
          <a:xfrm>
            <a:off x="0" y="0"/>
            <a:ext cx="7017487" cy="6858000"/>
          </a:xfrm>
          <a:prstGeom prst="rect">
            <a:avLst/>
          </a:prstGeom>
        </p:spPr>
      </p:pic>
    </p:spTree>
    <p:extLst>
      <p:ext uri="{BB962C8B-B14F-4D97-AF65-F5344CB8AC3E}">
        <p14:creationId xmlns:p14="http://schemas.microsoft.com/office/powerpoint/2010/main" xmlns="" val="21299408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66965" y="1667435"/>
            <a:ext cx="5450541" cy="2958351"/>
          </a:xfrm>
        </p:spPr>
        <p:txBody>
          <a:bodyPr>
            <a:normAutofit fontScale="90000"/>
          </a:bodyPr>
          <a:lstStyle/>
          <a:p>
            <a:r>
              <a:rPr lang="en-US" b="1" dirty="0" smtClean="0"/>
              <a:t>Do You Have A Faith That God Would Elevate?</a:t>
            </a:r>
            <a:endParaRPr lang="en-US" b="1" dirty="0"/>
          </a:p>
        </p:txBody>
      </p:sp>
      <p:pic>
        <p:nvPicPr>
          <p:cNvPr id="5" name="Picture 4"/>
          <p:cNvPicPr>
            <a:picLocks noChangeAspect="1"/>
          </p:cNvPicPr>
          <p:nvPr/>
        </p:nvPicPr>
        <p:blipFill>
          <a:blip r:embed="rId2"/>
          <a:stretch>
            <a:fillRect/>
          </a:stretch>
        </p:blipFill>
        <p:spPr>
          <a:xfrm>
            <a:off x="0" y="0"/>
            <a:ext cx="7017487" cy="6858000"/>
          </a:xfrm>
          <a:prstGeom prst="rect">
            <a:avLst/>
          </a:prstGeom>
        </p:spPr>
      </p:pic>
    </p:spTree>
    <p:extLst>
      <p:ext uri="{BB962C8B-B14F-4D97-AF65-F5344CB8AC3E}">
        <p14:creationId xmlns:p14="http://schemas.microsoft.com/office/powerpoint/2010/main" xmlns="" val="1234466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37739" y="408354"/>
            <a:ext cx="5450541" cy="2387600"/>
          </a:xfrm>
        </p:spPr>
        <p:txBody>
          <a:bodyPr>
            <a:normAutofit fontScale="90000"/>
          </a:bodyPr>
          <a:lstStyle/>
          <a:p>
            <a:r>
              <a:rPr lang="en-US" b="1" dirty="0" smtClean="0"/>
              <a:t>Saved By Grace Through Faith</a:t>
            </a:r>
            <a:endParaRPr lang="en-US" b="1" dirty="0"/>
          </a:p>
        </p:txBody>
      </p:sp>
      <p:sp>
        <p:nvSpPr>
          <p:cNvPr id="3" name="Subtitle 2"/>
          <p:cNvSpPr>
            <a:spLocks noGrp="1"/>
          </p:cNvSpPr>
          <p:nvPr>
            <p:ph type="subTitle" idx="1"/>
          </p:nvPr>
        </p:nvSpPr>
        <p:spPr>
          <a:xfrm>
            <a:off x="6563154" y="3429000"/>
            <a:ext cx="4999710" cy="1655762"/>
          </a:xfrm>
        </p:spPr>
        <p:txBody>
          <a:bodyPr>
            <a:normAutofit/>
          </a:bodyPr>
          <a:lstStyle/>
          <a:p>
            <a:r>
              <a:rPr lang="en-US" sz="3600" b="1" dirty="0" smtClean="0"/>
              <a:t>What is The Value Of Man’s Faith?</a:t>
            </a:r>
            <a:endParaRPr lang="en-US" sz="3600" b="1" dirty="0"/>
          </a:p>
        </p:txBody>
      </p:sp>
      <p:pic>
        <p:nvPicPr>
          <p:cNvPr id="5" name="Picture 4"/>
          <p:cNvPicPr>
            <a:picLocks noChangeAspect="1"/>
          </p:cNvPicPr>
          <p:nvPr/>
        </p:nvPicPr>
        <p:blipFill>
          <a:blip r:embed="rId3"/>
          <a:stretch>
            <a:fillRect/>
          </a:stretch>
        </p:blipFill>
        <p:spPr>
          <a:xfrm>
            <a:off x="1" y="0"/>
            <a:ext cx="6337738" cy="6858000"/>
          </a:xfrm>
          <a:prstGeom prst="rect">
            <a:avLst/>
          </a:prstGeom>
        </p:spPr>
      </p:pic>
    </p:spTree>
    <p:extLst>
      <p:ext uri="{BB962C8B-B14F-4D97-AF65-F5344CB8AC3E}">
        <p14:creationId xmlns:p14="http://schemas.microsoft.com/office/powerpoint/2010/main" xmlns="" val="2397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Ephesians Chapters 1-3 – God Has Given</a:t>
            </a:r>
            <a:endParaRPr lang="en-US" b="1" dirty="0"/>
          </a:p>
        </p:txBody>
      </p:sp>
      <p:sp>
        <p:nvSpPr>
          <p:cNvPr id="3" name="Content Placeholder 2"/>
          <p:cNvSpPr>
            <a:spLocks noGrp="1"/>
          </p:cNvSpPr>
          <p:nvPr>
            <p:ph idx="1"/>
          </p:nvPr>
        </p:nvSpPr>
        <p:spPr/>
        <p:txBody>
          <a:bodyPr>
            <a:normAutofit/>
          </a:bodyPr>
          <a:lstStyle/>
          <a:p>
            <a:r>
              <a:rPr lang="en-US" sz="3600" dirty="0" smtClean="0"/>
              <a:t>Ephesians 1:3 Blessed be the God and Father of our Lord Jesus Christ, who has blessed us with </a:t>
            </a:r>
            <a:r>
              <a:rPr lang="en-US" sz="3600" b="1" u="sng" dirty="0" smtClean="0"/>
              <a:t>every spiritual blessing </a:t>
            </a:r>
            <a:r>
              <a:rPr lang="en-US" sz="3600" dirty="0" smtClean="0"/>
              <a:t>in the heavenly places </a:t>
            </a:r>
            <a:r>
              <a:rPr lang="en-US" sz="3600" b="1" u="sng" dirty="0" smtClean="0"/>
              <a:t>in Christ</a:t>
            </a:r>
            <a:r>
              <a:rPr lang="en-US" sz="3600" dirty="0" smtClean="0"/>
              <a:t>,</a:t>
            </a:r>
          </a:p>
          <a:p>
            <a:endParaRPr lang="en-US" sz="3600" dirty="0"/>
          </a:p>
          <a:p>
            <a:r>
              <a:rPr lang="en-US" sz="3600" dirty="0" smtClean="0"/>
              <a:t>Ephesians 1:7 </a:t>
            </a:r>
            <a:r>
              <a:rPr lang="en-US" sz="3600" b="1" u="sng" dirty="0" smtClean="0"/>
              <a:t>In Him </a:t>
            </a:r>
            <a:r>
              <a:rPr lang="en-US" sz="3600" dirty="0" smtClean="0"/>
              <a:t>we have redemption through His blood, the forgiveness of sins, according to the </a:t>
            </a:r>
            <a:r>
              <a:rPr lang="en-US" sz="3600" b="1" i="1" u="sng" dirty="0" smtClean="0"/>
              <a:t>riches of His grace</a:t>
            </a:r>
          </a:p>
        </p:txBody>
      </p:sp>
    </p:spTree>
    <p:extLst>
      <p:ext uri="{BB962C8B-B14F-4D97-AF65-F5344CB8AC3E}">
        <p14:creationId xmlns:p14="http://schemas.microsoft.com/office/powerpoint/2010/main" xmlns="" val="159259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Ephesians Chapter 2:4-7</a:t>
            </a:r>
            <a:endParaRPr lang="en-US" b="1" dirty="0"/>
          </a:p>
        </p:txBody>
      </p:sp>
      <p:sp>
        <p:nvSpPr>
          <p:cNvPr id="3" name="Content Placeholder 2"/>
          <p:cNvSpPr>
            <a:spLocks noGrp="1"/>
          </p:cNvSpPr>
          <p:nvPr>
            <p:ph idx="1"/>
          </p:nvPr>
        </p:nvSpPr>
        <p:spPr/>
        <p:txBody>
          <a:bodyPr>
            <a:noAutofit/>
          </a:bodyPr>
          <a:lstStyle/>
          <a:p>
            <a:r>
              <a:rPr lang="en-US" sz="3200" dirty="0" smtClean="0"/>
              <a:t>4 But God, who is </a:t>
            </a:r>
            <a:r>
              <a:rPr lang="en-US" sz="3200" b="1" i="1" u="sng" dirty="0" smtClean="0"/>
              <a:t>rich in mercy</a:t>
            </a:r>
            <a:r>
              <a:rPr lang="en-US" sz="3200" u="sng" dirty="0" smtClean="0"/>
              <a:t>, because of </a:t>
            </a:r>
            <a:r>
              <a:rPr lang="en-US" sz="3200" b="1" i="1" u="sng" dirty="0" smtClean="0"/>
              <a:t>His great love </a:t>
            </a:r>
            <a:r>
              <a:rPr lang="en-US" sz="3200" dirty="0" smtClean="0"/>
              <a:t>with which He loved us, 5 even when we were dead in trespasses, </a:t>
            </a:r>
            <a:r>
              <a:rPr lang="en-US" sz="3200" b="1" u="sng" dirty="0" smtClean="0"/>
              <a:t>made us alive together with Christ </a:t>
            </a:r>
            <a:r>
              <a:rPr lang="en-US" sz="3200" dirty="0" smtClean="0"/>
              <a:t>(by grace you have been saved), 6 and </a:t>
            </a:r>
            <a:r>
              <a:rPr lang="en-US" sz="3200" b="1" u="sng" dirty="0" smtClean="0"/>
              <a:t>raised us up together, and made us sit together in the heavenly places in Christ Jesus</a:t>
            </a:r>
            <a:r>
              <a:rPr lang="en-US" sz="3200" dirty="0" smtClean="0"/>
              <a:t>, </a:t>
            </a:r>
            <a:r>
              <a:rPr lang="en-US" sz="3200" u="sng" dirty="0" smtClean="0"/>
              <a:t>7 that in the ages to come </a:t>
            </a:r>
            <a:r>
              <a:rPr lang="en-US" sz="3200" b="1" u="sng" dirty="0" smtClean="0"/>
              <a:t>He might show the exceeding riches of His grace</a:t>
            </a:r>
            <a:r>
              <a:rPr lang="en-US" sz="3200" u="sng" dirty="0" smtClean="0"/>
              <a:t> </a:t>
            </a:r>
            <a:r>
              <a:rPr lang="en-US" sz="3200" b="1" u="sng" dirty="0" smtClean="0"/>
              <a:t>in His kindness toward us in Christ Jesus.</a:t>
            </a:r>
            <a:r>
              <a:rPr lang="en-US" sz="3200" b="1" dirty="0" smtClean="0"/>
              <a:t> </a:t>
            </a:r>
            <a:endParaRPr lang="en-US" sz="3200" b="1" u="sng" dirty="0" smtClean="0"/>
          </a:p>
        </p:txBody>
      </p:sp>
    </p:spTree>
    <p:extLst>
      <p:ext uri="{BB962C8B-B14F-4D97-AF65-F5344CB8AC3E}">
        <p14:creationId xmlns:p14="http://schemas.microsoft.com/office/powerpoint/2010/main" xmlns="" val="5408203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57149"/>
            <a:ext cx="10515600" cy="1325563"/>
          </a:xfrm>
        </p:spPr>
        <p:txBody>
          <a:bodyPr/>
          <a:lstStyle/>
          <a:p>
            <a:pPr algn="ctr"/>
            <a:r>
              <a:rPr lang="en-US" b="1" dirty="0" smtClean="0"/>
              <a:t>Ephesians Chapters 1 &amp; 2</a:t>
            </a:r>
            <a:endParaRPr lang="en-US" b="1" dirty="0"/>
          </a:p>
        </p:txBody>
      </p:sp>
      <p:sp>
        <p:nvSpPr>
          <p:cNvPr id="3" name="Content Placeholder 2"/>
          <p:cNvSpPr>
            <a:spLocks noGrp="1"/>
          </p:cNvSpPr>
          <p:nvPr>
            <p:ph idx="1"/>
          </p:nvPr>
        </p:nvSpPr>
        <p:spPr>
          <a:xfrm>
            <a:off x="723900" y="1243227"/>
            <a:ext cx="11006138" cy="5318126"/>
          </a:xfrm>
        </p:spPr>
        <p:txBody>
          <a:bodyPr>
            <a:normAutofit lnSpcReduction="10000"/>
          </a:bodyPr>
          <a:lstStyle/>
          <a:p>
            <a:r>
              <a:rPr lang="en-US" sz="3000" dirty="0" smtClean="0"/>
              <a:t>Chapter 2 speaks of His Love</a:t>
            </a:r>
            <a:r>
              <a:rPr lang="is-IS" sz="3000" dirty="0" smtClean="0"/>
              <a:t>…Grace...God Has Given!</a:t>
            </a:r>
            <a:endParaRPr lang="en-US" sz="3000" dirty="0" smtClean="0"/>
          </a:p>
          <a:p>
            <a:r>
              <a:rPr lang="en-US" sz="3000" dirty="0" smtClean="0"/>
              <a:t>His Grace &amp; Mercy is motivated by His Love</a:t>
            </a:r>
          </a:p>
          <a:p>
            <a:r>
              <a:rPr lang="en-US" sz="3000" dirty="0" smtClean="0"/>
              <a:t>His Love is </a:t>
            </a:r>
            <a:r>
              <a:rPr lang="en-US" sz="3000" b="1" u="sng" dirty="0" smtClean="0"/>
              <a:t>GIVEN</a:t>
            </a:r>
            <a:r>
              <a:rPr lang="en-US" sz="3000" dirty="0" smtClean="0"/>
              <a:t> to all – </a:t>
            </a:r>
            <a:r>
              <a:rPr lang="en-US" sz="3000" b="1" u="sng" dirty="0" smtClean="0"/>
              <a:t>John 3:16/Rom 5:8</a:t>
            </a:r>
          </a:p>
          <a:p>
            <a:r>
              <a:rPr lang="en-US" sz="3000" dirty="0" smtClean="0"/>
              <a:t>There is a sense in which His Grace &amp; Mercy has been </a:t>
            </a:r>
            <a:r>
              <a:rPr lang="en-US" sz="3000" b="1" dirty="0" smtClean="0"/>
              <a:t>Given </a:t>
            </a:r>
            <a:r>
              <a:rPr lang="en-US" sz="3000" dirty="0" smtClean="0"/>
              <a:t>to all </a:t>
            </a:r>
          </a:p>
          <a:p>
            <a:pPr marL="0" indent="0">
              <a:buNone/>
            </a:pPr>
            <a:r>
              <a:rPr lang="en-US" sz="3200" b="1" dirty="0" smtClean="0"/>
              <a:t>Matthew 5:45 </a:t>
            </a:r>
            <a:r>
              <a:rPr lang="is-IS" sz="3200" b="1" dirty="0" smtClean="0"/>
              <a:t>…</a:t>
            </a:r>
            <a:r>
              <a:rPr lang="en-US" sz="3200" b="1" dirty="0" smtClean="0"/>
              <a:t>for He makes His sun rise on the evil and on the good, and sends rain on the just and on the unjust. </a:t>
            </a:r>
            <a:r>
              <a:rPr lang="en-US" sz="2400" i="1" dirty="0" smtClean="0"/>
              <a:t>(Taste of Grace)</a:t>
            </a:r>
          </a:p>
          <a:p>
            <a:pPr marL="0" indent="0">
              <a:buNone/>
            </a:pPr>
            <a:endParaRPr lang="en-US" sz="900" b="1" dirty="0" smtClean="0"/>
          </a:p>
          <a:p>
            <a:pPr marL="0" indent="0">
              <a:buNone/>
            </a:pPr>
            <a:r>
              <a:rPr lang="en-US" sz="3200" b="1" dirty="0" smtClean="0"/>
              <a:t>Colossians 1:17 And He is before all things, and in Him all things consist. </a:t>
            </a:r>
            <a:r>
              <a:rPr lang="en-US" sz="2400" i="1" dirty="0" smtClean="0"/>
              <a:t>(Taste of Grace</a:t>
            </a:r>
            <a:r>
              <a:rPr lang="en-US" sz="2400" dirty="0" smtClean="0"/>
              <a:t>)</a:t>
            </a:r>
          </a:p>
          <a:p>
            <a:pPr marL="0" indent="0">
              <a:buNone/>
            </a:pPr>
            <a:endParaRPr lang="en-US" sz="800" dirty="0"/>
          </a:p>
          <a:p>
            <a:pPr marL="0" indent="0">
              <a:buNone/>
            </a:pPr>
            <a:r>
              <a:rPr lang="en-US" sz="3200" b="1" dirty="0" smtClean="0"/>
              <a:t>Romans 6:23 For the wages of sin is death, but the gift of God is eternal life in Christ Jesus our Lord.</a:t>
            </a:r>
            <a:endParaRPr lang="en-US" sz="3200" b="1" dirty="0"/>
          </a:p>
        </p:txBody>
      </p:sp>
    </p:spTree>
    <p:extLst>
      <p:ext uri="{BB962C8B-B14F-4D97-AF65-F5344CB8AC3E}">
        <p14:creationId xmlns:p14="http://schemas.microsoft.com/office/powerpoint/2010/main" xmlns="" val="154214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62" y="71437"/>
            <a:ext cx="10515600" cy="1325563"/>
          </a:xfrm>
        </p:spPr>
        <p:txBody>
          <a:bodyPr/>
          <a:lstStyle/>
          <a:p>
            <a:pPr algn="ctr"/>
            <a:r>
              <a:rPr lang="en-US" b="1" dirty="0" smtClean="0"/>
              <a:t>God’s Grace &amp; Mercy</a:t>
            </a:r>
            <a:endParaRPr lang="en-US" b="1" dirty="0"/>
          </a:p>
        </p:txBody>
      </p:sp>
      <p:sp>
        <p:nvSpPr>
          <p:cNvPr id="3" name="Content Placeholder 2"/>
          <p:cNvSpPr>
            <a:spLocks noGrp="1"/>
          </p:cNvSpPr>
          <p:nvPr>
            <p:ph idx="1"/>
          </p:nvPr>
        </p:nvSpPr>
        <p:spPr>
          <a:xfrm>
            <a:off x="710453" y="1208740"/>
            <a:ext cx="10515600" cy="5326529"/>
          </a:xfrm>
        </p:spPr>
        <p:txBody>
          <a:bodyPr>
            <a:noAutofit/>
          </a:bodyPr>
          <a:lstStyle/>
          <a:p>
            <a:r>
              <a:rPr lang="en-US" sz="3200" dirty="0" smtClean="0"/>
              <a:t>Motivated by His Love</a:t>
            </a:r>
          </a:p>
          <a:p>
            <a:r>
              <a:rPr lang="en-US" sz="3200" dirty="0" smtClean="0"/>
              <a:t>All of these are elements whereby they are impossible to earn</a:t>
            </a:r>
            <a:r>
              <a:rPr lang="is-IS" sz="3200" dirty="0" smtClean="0"/>
              <a:t>…why does God offer these?</a:t>
            </a:r>
            <a:endParaRPr lang="en-US" sz="3200" dirty="0" smtClean="0"/>
          </a:p>
          <a:p>
            <a:r>
              <a:rPr lang="en-US" sz="3200" b="1" dirty="0" smtClean="0"/>
              <a:t>Ephesians 1</a:t>
            </a:r>
          </a:p>
          <a:p>
            <a:pPr lvl="1"/>
            <a:r>
              <a:rPr lang="en-US" sz="2800" b="1" dirty="0" smtClean="0"/>
              <a:t>Verse 5 - </a:t>
            </a:r>
            <a:r>
              <a:rPr lang="is-IS" sz="2800" b="1" dirty="0" smtClean="0"/>
              <a:t>…</a:t>
            </a:r>
            <a:r>
              <a:rPr lang="en-US" sz="2800" b="1" dirty="0" smtClean="0"/>
              <a:t>according to the good pleasure of His will</a:t>
            </a:r>
          </a:p>
          <a:p>
            <a:pPr lvl="1"/>
            <a:r>
              <a:rPr lang="en-US" sz="2800" b="1" dirty="0" smtClean="0"/>
              <a:t>Verse 9- </a:t>
            </a:r>
            <a:r>
              <a:rPr lang="is-IS" sz="2800" b="1" dirty="0" smtClean="0"/>
              <a:t>…</a:t>
            </a:r>
            <a:r>
              <a:rPr lang="en-US" sz="2800" b="1" dirty="0" smtClean="0"/>
              <a:t>according to His good pleasure which He purposed in Himself,</a:t>
            </a:r>
          </a:p>
          <a:p>
            <a:pPr lvl="1"/>
            <a:r>
              <a:rPr lang="en-US" sz="2800" b="1" dirty="0" smtClean="0"/>
              <a:t>Verse 11-</a:t>
            </a:r>
            <a:r>
              <a:rPr lang="is-IS" sz="2800" b="1" dirty="0" smtClean="0"/>
              <a:t>…</a:t>
            </a:r>
            <a:r>
              <a:rPr lang="en-US" sz="2800" b="1" dirty="0" smtClean="0"/>
              <a:t>Him who works all things according to the counsel of His will</a:t>
            </a:r>
          </a:p>
          <a:p>
            <a:pPr marL="0" indent="0">
              <a:buNone/>
            </a:pPr>
            <a:r>
              <a:rPr lang="en-US" sz="3600" b="1" u="sng" dirty="0" smtClean="0">
                <a:solidFill>
                  <a:srgbClr val="FF0000"/>
                </a:solidFill>
              </a:rPr>
              <a:t>What in this world is more valuable than God’s Love, Grace and Mercy?</a:t>
            </a:r>
            <a:endParaRPr lang="is-IS" sz="3600" b="1" u="sng" dirty="0" smtClean="0">
              <a:solidFill>
                <a:srgbClr val="FF0000"/>
              </a:solidFill>
            </a:endParaRPr>
          </a:p>
          <a:p>
            <a:endParaRPr lang="en-US" sz="3600" b="1" dirty="0" smtClean="0"/>
          </a:p>
        </p:txBody>
      </p:sp>
    </p:spTree>
    <p:extLst>
      <p:ext uri="{BB962C8B-B14F-4D97-AF65-F5344CB8AC3E}">
        <p14:creationId xmlns:p14="http://schemas.microsoft.com/office/powerpoint/2010/main" xmlns="" val="197659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514975" y="314325"/>
            <a:ext cx="184731" cy="369332"/>
          </a:xfrm>
          <a:prstGeom prst="rect">
            <a:avLst/>
          </a:prstGeom>
          <a:noFill/>
        </p:spPr>
        <p:txBody>
          <a:bodyPr wrap="none" rtlCol="0">
            <a:spAutoFit/>
          </a:bodyPr>
          <a:lstStyle/>
          <a:p>
            <a:endParaRPr lang="en-US" dirty="0"/>
          </a:p>
        </p:txBody>
      </p:sp>
      <p:pic>
        <p:nvPicPr>
          <p:cNvPr id="7" name="Picture 6"/>
          <p:cNvPicPr>
            <a:picLocks noChangeAspect="1"/>
          </p:cNvPicPr>
          <p:nvPr/>
        </p:nvPicPr>
        <p:blipFill>
          <a:blip r:embed="rId3"/>
          <a:stretch>
            <a:fillRect/>
          </a:stretch>
        </p:blipFill>
        <p:spPr>
          <a:xfrm>
            <a:off x="-1" y="0"/>
            <a:ext cx="12246429" cy="6858000"/>
          </a:xfrm>
          <a:prstGeom prst="rect">
            <a:avLst/>
          </a:prstGeom>
        </p:spPr>
      </p:pic>
    </p:spTree>
    <p:extLst>
      <p:ext uri="{BB962C8B-B14F-4D97-AF65-F5344CB8AC3E}">
        <p14:creationId xmlns:p14="http://schemas.microsoft.com/office/powerpoint/2010/main" xmlns="" val="15009110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514975" y="314325"/>
            <a:ext cx="184731" cy="369332"/>
          </a:xfrm>
          <a:prstGeom prst="rect">
            <a:avLst/>
          </a:prstGeom>
          <a:noFill/>
        </p:spPr>
        <p:txBody>
          <a:bodyPr wrap="none" rtlCol="0">
            <a:spAutoFit/>
          </a:bodyPr>
          <a:lstStyle/>
          <a:p>
            <a:endParaRPr lang="en-US" dirty="0"/>
          </a:p>
        </p:txBody>
      </p:sp>
      <p:pic>
        <p:nvPicPr>
          <p:cNvPr id="2" name="Picture 1"/>
          <p:cNvPicPr>
            <a:picLocks noChangeAspect="1"/>
          </p:cNvPicPr>
          <p:nvPr/>
        </p:nvPicPr>
        <p:blipFill>
          <a:blip r:embed="rId3"/>
          <a:stretch>
            <a:fillRect/>
          </a:stretch>
        </p:blipFill>
        <p:spPr>
          <a:xfrm>
            <a:off x="1398494" y="498991"/>
            <a:ext cx="9290296" cy="5790079"/>
          </a:xfrm>
          <a:prstGeom prst="rect">
            <a:avLst/>
          </a:prstGeom>
        </p:spPr>
      </p:pic>
    </p:spTree>
    <p:extLst>
      <p:ext uri="{BB962C8B-B14F-4D97-AF65-F5344CB8AC3E}">
        <p14:creationId xmlns:p14="http://schemas.microsoft.com/office/powerpoint/2010/main" xmlns="" val="5683449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dirty="0" smtClean="0"/>
              <a:t>Ephesians Chapter 2:4-9</a:t>
            </a:r>
            <a:endParaRPr lang="en-US" b="1" dirty="0"/>
          </a:p>
        </p:txBody>
      </p:sp>
      <p:sp>
        <p:nvSpPr>
          <p:cNvPr id="3" name="Content Placeholder 2"/>
          <p:cNvSpPr>
            <a:spLocks noGrp="1"/>
          </p:cNvSpPr>
          <p:nvPr>
            <p:ph idx="1"/>
          </p:nvPr>
        </p:nvSpPr>
        <p:spPr>
          <a:xfrm>
            <a:off x="838200" y="1162567"/>
            <a:ext cx="10515600" cy="5018088"/>
          </a:xfrm>
        </p:spPr>
        <p:txBody>
          <a:bodyPr>
            <a:noAutofit/>
          </a:bodyPr>
          <a:lstStyle/>
          <a:p>
            <a:pPr marL="0" indent="0">
              <a:buNone/>
            </a:pPr>
            <a:r>
              <a:rPr lang="en-US" sz="3200" dirty="0" smtClean="0"/>
              <a:t>4 But God, who is </a:t>
            </a:r>
            <a:r>
              <a:rPr lang="en-US" sz="4000" b="1" i="1" u="sng" dirty="0" smtClean="0"/>
              <a:t>rich in mercy</a:t>
            </a:r>
            <a:r>
              <a:rPr lang="en-US" sz="3200" dirty="0" smtClean="0"/>
              <a:t>, because of </a:t>
            </a:r>
            <a:r>
              <a:rPr lang="en-US" sz="4000" b="1" i="1" u="sng" dirty="0" smtClean="0"/>
              <a:t>His great love </a:t>
            </a:r>
            <a:r>
              <a:rPr lang="en-US" sz="3200" dirty="0" smtClean="0"/>
              <a:t>with which He loved us, 5 even when we were dead in trespasses, made us alive together with Christ (by grace you have been saved), 6 and raised us up together, and made us sit together in the heavenly places in Christ Jesus, 7 that in the ages to come He might show the exceeding </a:t>
            </a:r>
            <a:r>
              <a:rPr lang="en-US" sz="4000" b="1" u="sng" dirty="0" smtClean="0"/>
              <a:t>riches of His</a:t>
            </a:r>
            <a:r>
              <a:rPr lang="en-US" sz="4000" b="1" dirty="0" smtClean="0"/>
              <a:t> </a:t>
            </a:r>
            <a:r>
              <a:rPr lang="en-US" sz="4000" b="1" i="1" u="sng" dirty="0" smtClean="0"/>
              <a:t>grace </a:t>
            </a:r>
            <a:r>
              <a:rPr lang="en-US" sz="3200" dirty="0" smtClean="0"/>
              <a:t>in His kindness toward us in Christ Jesus. 8 For by grace you have been saved </a:t>
            </a:r>
            <a:r>
              <a:rPr lang="en-US" sz="4000" b="1" u="sng" dirty="0" smtClean="0">
                <a:solidFill>
                  <a:srgbClr val="FF0000"/>
                </a:solidFill>
              </a:rPr>
              <a:t>through faith</a:t>
            </a:r>
            <a:r>
              <a:rPr lang="en-US" sz="3200" dirty="0" smtClean="0">
                <a:solidFill>
                  <a:srgbClr val="FF0000"/>
                </a:solidFill>
              </a:rPr>
              <a:t>, </a:t>
            </a:r>
            <a:r>
              <a:rPr lang="en-US" sz="3200" dirty="0" smtClean="0"/>
              <a:t>and that not of yourselves; it is the gift of God, 9 not of works, lest anyone should boast.</a:t>
            </a:r>
          </a:p>
        </p:txBody>
      </p:sp>
    </p:spTree>
    <p:extLst>
      <p:ext uri="{BB962C8B-B14F-4D97-AF65-F5344CB8AC3E}">
        <p14:creationId xmlns:p14="http://schemas.microsoft.com/office/powerpoint/2010/main" xmlns="" val="3684549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5938</TotalTime>
  <Words>826</Words>
  <Application>Microsoft Macintosh PowerPoint</Application>
  <PresentationFormat>Custom</PresentationFormat>
  <Paragraphs>63</Paragraphs>
  <Slides>17</Slides>
  <Notes>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Saved By Grace Through Faith</vt:lpstr>
      <vt:lpstr>Ephesians Chapters 1-3 – God Has Given</vt:lpstr>
      <vt:lpstr>Ephesians Chapter 2:4-7</vt:lpstr>
      <vt:lpstr>Ephesians Chapters 1 &amp; 2</vt:lpstr>
      <vt:lpstr>God’s Grace &amp; Mercy</vt:lpstr>
      <vt:lpstr>Slide 7</vt:lpstr>
      <vt:lpstr>Slide 8</vt:lpstr>
      <vt:lpstr>Ephesians Chapter 2:4-9</vt:lpstr>
      <vt:lpstr>God Has Elevated the Value of  Man’s Faith</vt:lpstr>
      <vt:lpstr>Elevation Of Faith</vt:lpstr>
      <vt:lpstr>God Elevates Man’s Faith</vt:lpstr>
      <vt:lpstr>Elevation Of Faith</vt:lpstr>
      <vt:lpstr>What Is The Point of This Lesson? What Is The Value of Man’s Faith in the Eyes of God?  If It Is This Important To Him, What Should It Mean To Me? </vt:lpstr>
      <vt:lpstr>Saved By Grace Through Faith</vt:lpstr>
      <vt:lpstr>Do You Have A Faith That God Would Elevate?</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Saved By Grace Through Faith</dc:title>
  <dc:creator>Nick Whichard</dc:creator>
  <cp:lastModifiedBy>Customer</cp:lastModifiedBy>
  <cp:revision>86</cp:revision>
  <dcterms:created xsi:type="dcterms:W3CDTF">2016-07-06T01:44:47Z</dcterms:created>
  <dcterms:modified xsi:type="dcterms:W3CDTF">2016-07-14T00:33:18Z</dcterms:modified>
</cp:coreProperties>
</file>