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2" r:id="rId5"/>
    <p:sldId id="291" r:id="rId6"/>
    <p:sldId id="292" r:id="rId7"/>
    <p:sldId id="293" r:id="rId8"/>
    <p:sldId id="294" r:id="rId9"/>
    <p:sldId id="295" r:id="rId10"/>
    <p:sldId id="259" r:id="rId11"/>
    <p:sldId id="260" r:id="rId12"/>
    <p:sldId id="289" r:id="rId13"/>
    <p:sldId id="268" r:id="rId14"/>
    <p:sldId id="269" r:id="rId15"/>
    <p:sldId id="270" r:id="rId16"/>
    <p:sldId id="297" r:id="rId17"/>
    <p:sldId id="273" r:id="rId18"/>
    <p:sldId id="274" r:id="rId19"/>
    <p:sldId id="271" r:id="rId20"/>
    <p:sldId id="279" r:id="rId21"/>
    <p:sldId id="280" r:id="rId22"/>
    <p:sldId id="276" r:id="rId23"/>
    <p:sldId id="275" r:id="rId24"/>
    <p:sldId id="277" r:id="rId25"/>
    <p:sldId id="278" r:id="rId26"/>
    <p:sldId id="286" r:id="rId27"/>
    <p:sldId id="262" r:id="rId28"/>
    <p:sldId id="290" r:id="rId29"/>
    <p:sldId id="263" r:id="rId30"/>
    <p:sldId id="264" r:id="rId31"/>
    <p:sldId id="265" r:id="rId32"/>
    <p:sldId id="266" r:id="rId33"/>
    <p:sldId id="296" r:id="rId34"/>
    <p:sldId id="267" r:id="rId35"/>
    <p:sldId id="287" r:id="rId36"/>
    <p:sldId id="283" r:id="rId37"/>
    <p:sldId id="284" r:id="rId38"/>
    <p:sldId id="285" r:id="rId39"/>
    <p:sldId id="261" r:id="rId40"/>
    <p:sldId id="28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49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BD3CEA-D16A-4491-AE18-0892CA1BB964}"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D3CEA-D16A-4491-AE18-0892CA1BB964}"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D3CEA-D16A-4491-AE18-0892CA1BB964}"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BD3CEA-D16A-4491-AE18-0892CA1BB964}"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BD3CEA-D16A-4491-AE18-0892CA1BB964}" type="datetimeFigureOut">
              <a:rPr lang="en-US" smtClean="0"/>
              <a:pPr/>
              <a:t>8/30/2013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BD3CEA-D16A-4491-AE18-0892CA1BB964}"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BD3CEA-D16A-4491-AE18-0892CA1BB964}" type="datetimeFigureOut">
              <a:rPr lang="en-US" smtClean="0"/>
              <a:pPr/>
              <a:t>8/30/2013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BD3CEA-D16A-4491-AE18-0892CA1BB964}" type="datetimeFigureOut">
              <a:rPr lang="en-US" smtClean="0"/>
              <a:pPr/>
              <a:t>8/30/2013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BD3CEA-D16A-4491-AE18-0892CA1BB964}" type="datetimeFigureOut">
              <a:rPr lang="en-US" smtClean="0"/>
              <a:pPr/>
              <a:t>8/30/2013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D3CEA-D16A-4491-AE18-0892CA1BB964}"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BD3CEA-D16A-4491-AE18-0892CA1BB964}" type="datetimeFigureOut">
              <a:rPr lang="en-US" smtClean="0"/>
              <a:pPr/>
              <a:t>8/30/2013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3F51F4-E003-4CE9-8870-7E9EDAABB2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BD3CEA-D16A-4491-AE18-0892CA1BB964}" type="datetimeFigureOut">
              <a:rPr lang="en-US" smtClean="0"/>
              <a:pPr/>
              <a:t>8/30/2013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3F51F4-E003-4CE9-8870-7E9EDAABB2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C:\Users\Alan Williamson\Desktop\grace\387203_294786293874912_128125867207623_975758_1894113638_n.jpg"/>
          <p:cNvPicPr>
            <a:picLocks noChangeAspect="1" noChangeArrowheads="1"/>
          </p:cNvPicPr>
          <p:nvPr/>
        </p:nvPicPr>
        <p:blipFill>
          <a:blip r:embed="rId2" cstate="print"/>
          <a:srcRect/>
          <a:stretch>
            <a:fillRect/>
          </a:stretch>
        </p:blipFill>
        <p:spPr bwMode="auto">
          <a:xfrm>
            <a:off x="0" y="0"/>
            <a:ext cx="9753600" cy="7315200"/>
          </a:xfrm>
          <a:prstGeom prst="rect">
            <a:avLst/>
          </a:prstGeom>
          <a:noFill/>
        </p:spPr>
      </p:pic>
      <p:sp>
        <p:nvSpPr>
          <p:cNvPr id="2" name="Title 1"/>
          <p:cNvSpPr>
            <a:spLocks noGrp="1"/>
          </p:cNvSpPr>
          <p:nvPr>
            <p:ph type="ctrTitle"/>
          </p:nvPr>
        </p:nvSpPr>
        <p:spPr>
          <a:xfrm>
            <a:off x="685800" y="609601"/>
            <a:ext cx="7772400" cy="1828799"/>
          </a:xfrm>
        </p:spPr>
        <p:txBody>
          <a:bodyPr/>
          <a:lstStyle/>
          <a:p>
            <a:r>
              <a:rPr lang="en-US" dirty="0" smtClean="0"/>
              <a:t>God’s Amazing Grace</a:t>
            </a:r>
            <a:endParaRPr lang="en-US" dirty="0"/>
          </a:p>
        </p:txBody>
      </p:sp>
      <p:sp>
        <p:nvSpPr>
          <p:cNvPr id="3" name="Subtitle 2"/>
          <p:cNvSpPr>
            <a:spLocks noGrp="1"/>
          </p:cNvSpPr>
          <p:nvPr>
            <p:ph type="subTitle" idx="1"/>
          </p:nvPr>
        </p:nvSpPr>
        <p:spPr>
          <a:xfrm>
            <a:off x="1371600" y="1905000"/>
            <a:ext cx="6400800" cy="990600"/>
          </a:xfrm>
        </p:spPr>
        <p:txBody>
          <a:bodyPr/>
          <a:lstStyle/>
          <a:p>
            <a:r>
              <a:rPr lang="en-US" dirty="0" smtClean="0">
                <a:solidFill>
                  <a:schemeClr val="tx1"/>
                </a:solidFill>
              </a:rPr>
              <a:t>A look at the grace-unity controversy</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b="1" dirty="0" smtClean="0">
                <a:solidFill>
                  <a:schemeClr val="bg1"/>
                </a:solidFill>
              </a:rPr>
              <a:t>The Grace-Unity Controversy</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Formerly known as “unity in diversity”</a:t>
            </a:r>
          </a:p>
          <a:p>
            <a:r>
              <a:rPr lang="en-US" dirty="0" smtClean="0"/>
              <a:t>Characterized by the following slogans</a:t>
            </a:r>
          </a:p>
          <a:p>
            <a:pPr lvl="1">
              <a:buNone/>
            </a:pPr>
            <a:r>
              <a:rPr lang="en-US" dirty="0"/>
              <a:t>(1) "Accentuate the positive, and eliminate the negative," </a:t>
            </a:r>
            <a:endParaRPr lang="en-US" dirty="0" smtClean="0"/>
          </a:p>
          <a:p>
            <a:pPr lvl="1">
              <a:buNone/>
            </a:pPr>
            <a:r>
              <a:rPr lang="en-US" dirty="0" smtClean="0"/>
              <a:t>(</a:t>
            </a:r>
            <a:r>
              <a:rPr lang="en-US" dirty="0"/>
              <a:t>2) "Preach the man and not the plan," </a:t>
            </a:r>
            <a:endParaRPr lang="en-US" dirty="0" smtClean="0"/>
          </a:p>
          <a:p>
            <a:pPr lvl="1">
              <a:buNone/>
            </a:pPr>
            <a:r>
              <a:rPr lang="en-US" dirty="0" smtClean="0"/>
              <a:t>(</a:t>
            </a:r>
            <a:r>
              <a:rPr lang="en-US" dirty="0"/>
              <a:t>3) "Preach Christ, and not the church." </a:t>
            </a:r>
            <a:endParaRPr lang="en-US" dirty="0" smtClean="0"/>
          </a:p>
          <a:p>
            <a:r>
              <a:rPr lang="en-US" dirty="0" smtClean="0"/>
              <a:t>An insidious teaching that has led the faith of many onto the rocks of shipwreck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Carl </a:t>
            </a:r>
            <a:r>
              <a:rPr lang="en-US" dirty="0" err="1" smtClean="0"/>
              <a:t>Ketcherside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The unity of the body is a </a:t>
            </a:r>
            <a:r>
              <a:rPr lang="en-US" b="1" dirty="0" smtClean="0">
                <a:solidFill>
                  <a:srgbClr val="A50021"/>
                </a:solidFill>
              </a:rPr>
              <a:t>unity in diversity</a:t>
            </a:r>
            <a:r>
              <a:rPr lang="en-US" dirty="0" smtClean="0"/>
              <a:t>" ("The Body of Christ, " Mission Messenger, Vol. 34, No. 10, p. 145).</a:t>
            </a:r>
          </a:p>
          <a:p>
            <a:r>
              <a:rPr lang="en-US" dirty="0" smtClean="0"/>
              <a:t>"I want to make my own position clear. I want to do so now! ... </a:t>
            </a:r>
            <a:r>
              <a:rPr lang="en-US" b="1" dirty="0" smtClean="0">
                <a:solidFill>
                  <a:srgbClr val="A50021"/>
                </a:solidFill>
              </a:rPr>
              <a:t>My creed is Jesus Christ</a:t>
            </a:r>
            <a:r>
              <a:rPr lang="en-US" dirty="0" smtClean="0"/>
              <a:t>! My basis of union is Jesus Christ! My test of fellowship is Jesus Christ! My criterion for communion is Jesus Christ! I have no other creed, and I want no other. </a:t>
            </a:r>
            <a:r>
              <a:rPr lang="en-US" u="sng" dirty="0" smtClean="0"/>
              <a:t>I reject here and now, once and for all, any plea for unity based upon conformity to any metaphysical or philosophic deductions, or predicated upon the universal acceptance of any speculation or opinion elevated to doctrinal basis</a:t>
            </a:r>
            <a:r>
              <a:rPr lang="en-US" dirty="0" smtClean="0"/>
              <a:t>" (Mission Messenger, Vol. 33, No. 9, p. 139).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This is what has been rejected</a:t>
            </a:r>
            <a:endParaRPr lang="en-US" b="1"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a:buNone/>
            </a:pPr>
            <a:r>
              <a:rPr lang="en-US" sz="3900" b="1" dirty="0" smtClean="0"/>
              <a:t>Ephesians 4:1-6 </a:t>
            </a:r>
            <a:r>
              <a:rPr lang="en-US" dirty="0" smtClean="0"/>
              <a:t> I therefore, the prisoner in the Lord, beseech you to walk worthily of the calling wherewith ye were called, 2  with all lowliness and meekness, with longsuffering, forbearing one another in love; 3  </a:t>
            </a:r>
            <a:r>
              <a:rPr lang="en-US" u="sng" dirty="0" smtClean="0"/>
              <a:t>giving diligence to keep the unity of the Spirit in the bond of peace</a:t>
            </a:r>
            <a:r>
              <a:rPr lang="en-US" dirty="0" smtClean="0"/>
              <a:t>. 4  There is </a:t>
            </a:r>
            <a:r>
              <a:rPr lang="en-US" b="1" dirty="0" smtClean="0">
                <a:solidFill>
                  <a:srgbClr val="A50021"/>
                </a:solidFill>
              </a:rPr>
              <a:t>one body</a:t>
            </a:r>
            <a:r>
              <a:rPr lang="en-US" dirty="0" smtClean="0"/>
              <a:t>, and </a:t>
            </a:r>
            <a:r>
              <a:rPr lang="en-US" b="1" dirty="0">
                <a:solidFill>
                  <a:srgbClr val="A50021"/>
                </a:solidFill>
              </a:rPr>
              <a:t>one Spirit</a:t>
            </a:r>
            <a:r>
              <a:rPr lang="en-US" dirty="0" smtClean="0"/>
              <a:t>, even as also ye were called in </a:t>
            </a:r>
            <a:r>
              <a:rPr lang="en-US" b="1" dirty="0">
                <a:solidFill>
                  <a:srgbClr val="A50021"/>
                </a:solidFill>
              </a:rPr>
              <a:t>one hope </a:t>
            </a:r>
            <a:r>
              <a:rPr lang="en-US" dirty="0" smtClean="0"/>
              <a:t>of your calling; 5  </a:t>
            </a:r>
            <a:r>
              <a:rPr lang="en-US" b="1" dirty="0">
                <a:solidFill>
                  <a:srgbClr val="A50021"/>
                </a:solidFill>
              </a:rPr>
              <a:t>one Lord</a:t>
            </a:r>
            <a:r>
              <a:rPr lang="en-US" dirty="0" smtClean="0"/>
              <a:t>, </a:t>
            </a:r>
            <a:r>
              <a:rPr lang="en-US" b="1" dirty="0">
                <a:solidFill>
                  <a:srgbClr val="A50021"/>
                </a:solidFill>
              </a:rPr>
              <a:t>one faith</a:t>
            </a:r>
            <a:r>
              <a:rPr lang="en-US" dirty="0" smtClean="0"/>
              <a:t>, </a:t>
            </a:r>
            <a:r>
              <a:rPr lang="en-US" b="1" dirty="0">
                <a:solidFill>
                  <a:srgbClr val="A50021"/>
                </a:solidFill>
              </a:rPr>
              <a:t>one baptism</a:t>
            </a:r>
            <a:r>
              <a:rPr lang="en-US" dirty="0" smtClean="0"/>
              <a:t>, 6  </a:t>
            </a:r>
            <a:r>
              <a:rPr lang="en-US" b="1" dirty="0">
                <a:solidFill>
                  <a:srgbClr val="A50021"/>
                </a:solidFill>
              </a:rPr>
              <a:t>one God </a:t>
            </a:r>
            <a:r>
              <a:rPr lang="en-US" dirty="0" smtClean="0"/>
              <a:t>and Father of all, who is over all, and through all, and in all.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usacoins.com/wp-content/uploads/2012/08/lincoln-cent-front-and-back-e1345928733617.jpg"/>
          <p:cNvPicPr>
            <a:picLocks noChangeAspect="1" noChangeArrowheads="1"/>
          </p:cNvPicPr>
          <p:nvPr/>
        </p:nvPicPr>
        <p:blipFill>
          <a:blip r:embed="rId2" cstate="print"/>
          <a:srcRect/>
          <a:stretch>
            <a:fillRect/>
          </a:stretch>
        </p:blipFill>
        <p:spPr bwMode="auto">
          <a:xfrm>
            <a:off x="4495800" y="3429000"/>
            <a:ext cx="3383890" cy="1981200"/>
          </a:xfrm>
          <a:prstGeom prst="rect">
            <a:avLst/>
          </a:prstGeom>
          <a:noFill/>
        </p:spPr>
      </p:pic>
      <p:pic>
        <p:nvPicPr>
          <p:cNvPr id="2056" name="Picture 8" descr="http://exame3.abrilm.com.br/assets/images/2011/5/29329/size_590_dinheiro.jpg?1305116025"/>
          <p:cNvPicPr>
            <a:picLocks noChangeAspect="1" noChangeArrowheads="1"/>
          </p:cNvPicPr>
          <p:nvPr/>
        </p:nvPicPr>
        <p:blipFill>
          <a:blip r:embed="rId3" cstate="print"/>
          <a:srcRect/>
          <a:stretch>
            <a:fillRect/>
          </a:stretch>
        </p:blipFill>
        <p:spPr bwMode="auto">
          <a:xfrm>
            <a:off x="4419600" y="533400"/>
            <a:ext cx="3962400" cy="2975158"/>
          </a:xfrm>
          <a:prstGeom prst="rect">
            <a:avLst/>
          </a:prstGeom>
          <a:noFill/>
        </p:spPr>
      </p:pic>
      <p:sp>
        <p:nvSpPr>
          <p:cNvPr id="5" name="Title 4"/>
          <p:cNvSpPr>
            <a:spLocks noGrp="1"/>
          </p:cNvSpPr>
          <p:nvPr>
            <p:ph type="title"/>
          </p:nvPr>
        </p:nvSpPr>
        <p:spPr/>
        <p:txBody>
          <a:bodyPr/>
          <a:lstStyle/>
          <a:p>
            <a:r>
              <a:rPr lang="en-US" dirty="0" smtClean="0"/>
              <a:t>Understanding Error</a:t>
            </a:r>
            <a:endParaRPr lang="en-US" dirty="0"/>
          </a:p>
        </p:txBody>
      </p:sp>
      <p:sp>
        <p:nvSpPr>
          <p:cNvPr id="6" name="Content Placeholder 5"/>
          <p:cNvSpPr>
            <a:spLocks noGrp="1"/>
          </p:cNvSpPr>
          <p:nvPr>
            <p:ph idx="1"/>
          </p:nvPr>
        </p:nvSpPr>
        <p:spPr>
          <a:xfrm>
            <a:off x="457200" y="1600200"/>
            <a:ext cx="3810000" cy="4525963"/>
          </a:xfrm>
        </p:spPr>
        <p:txBody>
          <a:bodyPr>
            <a:normAutofit lnSpcReduction="10000"/>
          </a:bodyPr>
          <a:lstStyle/>
          <a:p>
            <a:r>
              <a:rPr lang="en-US" dirty="0" smtClean="0"/>
              <a:t>Error often is the result of a failure to harmonize competing (?) scriptures</a:t>
            </a:r>
          </a:p>
          <a:p>
            <a:r>
              <a:rPr lang="en-US" dirty="0" smtClean="0"/>
              <a:t>The problem illustrated: there are two sides to every coin</a:t>
            </a:r>
            <a:endParaRPr lang="en-US" dirty="0"/>
          </a:p>
        </p:txBody>
      </p:sp>
      <p:pic>
        <p:nvPicPr>
          <p:cNvPr id="2050" name="Picture 2" descr="http://bolstablog.files.wordpress.com/2009/07/buffalo-nickle-front-and-back.jpg"/>
          <p:cNvPicPr>
            <a:picLocks noChangeAspect="1" noChangeArrowheads="1"/>
          </p:cNvPicPr>
          <p:nvPr/>
        </p:nvPicPr>
        <p:blipFill>
          <a:blip r:embed="rId4" cstate="print"/>
          <a:srcRect/>
          <a:stretch>
            <a:fillRect/>
          </a:stretch>
        </p:blipFill>
        <p:spPr bwMode="auto">
          <a:xfrm>
            <a:off x="4724400" y="5257800"/>
            <a:ext cx="291748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wedge">
                                      <p:cBhvr>
                                        <p:cTn id="21" dur="2000"/>
                                        <p:tgtEl>
                                          <p:spTgt spid="2052"/>
                                        </p:tgtEl>
                                      </p:cBhvr>
                                    </p:animEffect>
                                  </p:childTnLst>
                                </p:cTn>
                              </p:par>
                              <p:par>
                                <p:cTn id="22" presetID="2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wedge">
                                      <p:cBhvr>
                                        <p:cTn id="2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fontScale="90000"/>
          </a:bodyPr>
          <a:lstStyle/>
          <a:p>
            <a:r>
              <a:rPr lang="en-US" b="1" dirty="0" smtClean="0">
                <a:solidFill>
                  <a:schemeClr val="bg1"/>
                </a:solidFill>
              </a:rPr>
              <a:t>Looking at only one side of an issue</a:t>
            </a:r>
            <a:endParaRPr lang="en-US" b="1" dirty="0">
              <a:solidFill>
                <a:schemeClr val="bg1"/>
              </a:solidFill>
            </a:endParaRPr>
          </a:p>
        </p:txBody>
      </p:sp>
      <p:sp>
        <p:nvSpPr>
          <p:cNvPr id="3" name="Content Placeholder 2"/>
          <p:cNvSpPr>
            <a:spLocks noGrp="1"/>
          </p:cNvSpPr>
          <p:nvPr>
            <p:ph idx="1"/>
          </p:nvPr>
        </p:nvSpPr>
        <p:spPr/>
        <p:txBody>
          <a:bodyPr/>
          <a:lstStyle/>
          <a:p>
            <a:r>
              <a:rPr lang="en-US" dirty="0" smtClean="0"/>
              <a:t>Much error is the result of not examining all the scriptures that pertain to a particular area of doctrine</a:t>
            </a:r>
          </a:p>
          <a:p>
            <a:r>
              <a:rPr lang="en-US" dirty="0" smtClean="0"/>
              <a:t>Some obvious examples</a:t>
            </a:r>
          </a:p>
          <a:p>
            <a:pPr lvl="1"/>
            <a:r>
              <a:rPr lang="en-US" dirty="0" smtClean="0"/>
              <a:t>Faith only</a:t>
            </a:r>
          </a:p>
          <a:p>
            <a:pPr lvl="1"/>
            <a:r>
              <a:rPr lang="en-US" dirty="0" smtClean="0"/>
              <a:t>Baptism</a:t>
            </a:r>
          </a:p>
          <a:p>
            <a:pPr lvl="1"/>
            <a:r>
              <a:rPr lang="en-US" dirty="0" smtClean="0"/>
              <a:t>Divorce and remarriage</a:t>
            </a:r>
          </a:p>
          <a:p>
            <a:pPr lvl="1"/>
            <a:r>
              <a:rPr lang="en-US" dirty="0" smtClean="0"/>
              <a:t>Grace-unity (unity in diversity)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accent1"/>
          </a:solidFill>
        </p:spPr>
        <p:txBody>
          <a:bodyPr/>
          <a:lstStyle/>
          <a:p>
            <a:r>
              <a:rPr lang="en-US" b="1" dirty="0" smtClean="0">
                <a:solidFill>
                  <a:schemeClr val="bg1"/>
                </a:solidFill>
              </a:rPr>
              <a:t>The doctrine of salvation</a:t>
            </a:r>
            <a:endParaRPr lang="en-US" b="1" dirty="0">
              <a:solidFill>
                <a:schemeClr val="bg1"/>
              </a:solidFill>
            </a:endParaRPr>
          </a:p>
        </p:txBody>
      </p:sp>
      <p:sp>
        <p:nvSpPr>
          <p:cNvPr id="5" name="Content Placeholder 4"/>
          <p:cNvSpPr>
            <a:spLocks noGrp="1"/>
          </p:cNvSpPr>
          <p:nvPr>
            <p:ph sz="half" idx="1"/>
          </p:nvPr>
        </p:nvSpPr>
        <p:spPr>
          <a:xfrm>
            <a:off x="533400" y="1600200"/>
            <a:ext cx="3962400" cy="4525963"/>
          </a:xfrm>
        </p:spPr>
        <p:txBody>
          <a:bodyPr/>
          <a:lstStyle/>
          <a:p>
            <a:r>
              <a:rPr lang="en-US" sz="3200" b="1" dirty="0" smtClean="0"/>
              <a:t>Believe</a:t>
            </a:r>
          </a:p>
          <a:p>
            <a:r>
              <a:rPr lang="en-US" dirty="0" smtClean="0"/>
              <a:t>Not of works</a:t>
            </a:r>
          </a:p>
          <a:p>
            <a:r>
              <a:rPr lang="en-US" dirty="0" smtClean="0"/>
              <a:t>Baptism </a:t>
            </a:r>
            <a:r>
              <a:rPr lang="en-US" sz="3200" b="1" dirty="0"/>
              <a:t>unnecessary</a:t>
            </a:r>
          </a:p>
          <a:p>
            <a:endParaRPr lang="en-US" dirty="0" smtClean="0"/>
          </a:p>
          <a:p>
            <a:r>
              <a:rPr lang="en-US" dirty="0" smtClean="0"/>
              <a:t>Certain passages </a:t>
            </a:r>
            <a:r>
              <a:rPr lang="en-US" sz="3200" b="1" dirty="0"/>
              <a:t>denied</a:t>
            </a:r>
            <a:r>
              <a:rPr lang="en-US" dirty="0" smtClean="0"/>
              <a:t>: </a:t>
            </a:r>
          </a:p>
          <a:p>
            <a:pPr lvl="1"/>
            <a:r>
              <a:rPr lang="en-US" dirty="0" smtClean="0"/>
              <a:t>Mark 16:16</a:t>
            </a:r>
          </a:p>
          <a:p>
            <a:pPr lvl="1"/>
            <a:r>
              <a:rPr lang="en-US" dirty="0" smtClean="0"/>
              <a:t>Acts 2:38</a:t>
            </a:r>
            <a:endParaRPr lang="en-US" dirty="0"/>
          </a:p>
        </p:txBody>
      </p:sp>
      <p:sp>
        <p:nvSpPr>
          <p:cNvPr id="6" name="Content Placeholder 5"/>
          <p:cNvSpPr>
            <a:spLocks noGrp="1"/>
          </p:cNvSpPr>
          <p:nvPr>
            <p:ph sz="half" idx="2"/>
          </p:nvPr>
        </p:nvSpPr>
        <p:spPr>
          <a:xfrm>
            <a:off x="5105400" y="1600200"/>
            <a:ext cx="3733800" cy="4525963"/>
          </a:xfrm>
        </p:spPr>
        <p:txBody>
          <a:bodyPr/>
          <a:lstStyle/>
          <a:p>
            <a:r>
              <a:rPr lang="en-US" sz="3200" b="1" dirty="0"/>
              <a:t>Obey</a:t>
            </a:r>
          </a:p>
          <a:p>
            <a:r>
              <a:rPr lang="en-US" dirty="0" smtClean="0"/>
              <a:t>Works of obedience</a:t>
            </a:r>
          </a:p>
          <a:p>
            <a:r>
              <a:rPr lang="en-US" dirty="0" smtClean="0"/>
              <a:t>Baptism </a:t>
            </a:r>
            <a:r>
              <a:rPr lang="en-US" sz="3200" b="1" dirty="0"/>
              <a:t>essential</a:t>
            </a:r>
          </a:p>
          <a:p>
            <a:endParaRPr lang="en-US" dirty="0"/>
          </a:p>
          <a:p>
            <a:r>
              <a:rPr lang="en-US" dirty="0" smtClean="0"/>
              <a:t>All scripture </a:t>
            </a:r>
            <a:r>
              <a:rPr lang="en-US" sz="3200" b="1" dirty="0"/>
              <a:t>harmonized</a:t>
            </a:r>
            <a:r>
              <a:rPr lang="en-US" dirty="0" smtClean="0"/>
              <a:t>:</a:t>
            </a:r>
          </a:p>
          <a:p>
            <a:pPr lvl="1"/>
            <a:r>
              <a:rPr lang="en-US" dirty="0" smtClean="0"/>
              <a:t>Ephesians 2:8-9</a:t>
            </a:r>
          </a:p>
          <a:p>
            <a:pPr lvl="1"/>
            <a:r>
              <a:rPr lang="en-US" dirty="0" smtClean="0"/>
              <a:t>Acts 16:30-33</a:t>
            </a:r>
            <a:endParaRPr lang="en-US" dirty="0"/>
          </a:p>
        </p:txBody>
      </p:sp>
      <p:sp>
        <p:nvSpPr>
          <p:cNvPr id="7" name="TextBox 6"/>
          <p:cNvSpPr txBox="1"/>
          <p:nvPr/>
        </p:nvSpPr>
        <p:spPr>
          <a:xfrm>
            <a:off x="4038600" y="1752600"/>
            <a:ext cx="709105" cy="646331"/>
          </a:xfrm>
          <a:prstGeom prst="rect">
            <a:avLst/>
          </a:prstGeom>
          <a:solidFill>
            <a:schemeClr val="accent1"/>
          </a:solidFill>
        </p:spPr>
        <p:txBody>
          <a:bodyPr wrap="none" rtlCol="0">
            <a:spAutoFit/>
          </a:bodyPr>
          <a:lstStyle/>
          <a:p>
            <a:r>
              <a:rPr lang="en-US" sz="3600" b="1" dirty="0" smtClean="0">
                <a:solidFill>
                  <a:schemeClr val="bg1"/>
                </a:solidFill>
              </a:rPr>
              <a:t>vs.</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Alan Williamson\Pictures\charts 2010\as easy as 2 plus 2.jpg"/>
          <p:cNvPicPr>
            <a:picLocks noChangeAspect="1" noChangeArrowheads="1"/>
          </p:cNvPicPr>
          <p:nvPr/>
        </p:nvPicPr>
        <p:blipFill>
          <a:blip r:embed="rId2" cstate="print"/>
          <a:srcRect/>
          <a:stretch>
            <a:fillRect/>
          </a:stretch>
        </p:blipFill>
        <p:spPr bwMode="auto">
          <a:xfrm>
            <a:off x="147532" y="228600"/>
            <a:ext cx="8996468" cy="62484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An Obedient Faith</a:t>
            </a:r>
            <a:endParaRPr lang="en-US" b="1" dirty="0">
              <a:solidFill>
                <a:schemeClr val="bg1"/>
              </a:solidFill>
            </a:endParaRPr>
          </a:p>
        </p:txBody>
      </p:sp>
      <p:sp>
        <p:nvSpPr>
          <p:cNvPr id="5" name="Text Placeholder 4"/>
          <p:cNvSpPr>
            <a:spLocks noGrp="1"/>
          </p:cNvSpPr>
          <p:nvPr>
            <p:ph type="body" idx="1"/>
          </p:nvPr>
        </p:nvSpPr>
        <p:spPr/>
        <p:txBody>
          <a:bodyPr/>
          <a:lstStyle/>
          <a:p>
            <a:pPr algn="ctr"/>
            <a:r>
              <a:rPr lang="en-US" dirty="0" smtClean="0"/>
              <a:t>PROMISES</a:t>
            </a:r>
            <a:endParaRPr lang="en-US" dirty="0"/>
          </a:p>
        </p:txBody>
      </p:sp>
      <p:sp>
        <p:nvSpPr>
          <p:cNvPr id="3" name="Content Placeholder 2"/>
          <p:cNvSpPr>
            <a:spLocks noGrp="1"/>
          </p:cNvSpPr>
          <p:nvPr>
            <p:ph sz="half" idx="2"/>
          </p:nvPr>
        </p:nvSpPr>
        <p:spPr/>
        <p:txBody>
          <a:bodyPr/>
          <a:lstStyle/>
          <a:p>
            <a:endParaRPr lang="en-US" dirty="0" smtClean="0"/>
          </a:p>
          <a:p>
            <a:r>
              <a:rPr lang="en-US" dirty="0" smtClean="0"/>
              <a:t>Faith = believing (trusting)</a:t>
            </a:r>
          </a:p>
          <a:p>
            <a:endParaRPr lang="en-US" sz="2000" dirty="0" smtClean="0"/>
          </a:p>
          <a:p>
            <a:r>
              <a:rPr lang="en-US" dirty="0" smtClean="0"/>
              <a:t>Passive in nature</a:t>
            </a:r>
          </a:p>
          <a:p>
            <a:r>
              <a:rPr lang="en-US" dirty="0" smtClean="0"/>
              <a:t>One believes a promise, or trusts something to be true</a:t>
            </a:r>
          </a:p>
        </p:txBody>
      </p:sp>
      <p:sp>
        <p:nvSpPr>
          <p:cNvPr id="6" name="Text Placeholder 5"/>
          <p:cNvSpPr>
            <a:spLocks noGrp="1"/>
          </p:cNvSpPr>
          <p:nvPr>
            <p:ph type="body" sz="quarter" idx="3"/>
          </p:nvPr>
        </p:nvSpPr>
        <p:spPr/>
        <p:txBody>
          <a:bodyPr/>
          <a:lstStyle/>
          <a:p>
            <a:pPr algn="ctr"/>
            <a:r>
              <a:rPr lang="en-US" dirty="0" smtClean="0"/>
              <a:t>COMMANDS</a:t>
            </a:r>
            <a:endParaRPr lang="en-US" dirty="0"/>
          </a:p>
        </p:txBody>
      </p:sp>
      <p:sp>
        <p:nvSpPr>
          <p:cNvPr id="4" name="Content Placeholder 3"/>
          <p:cNvSpPr>
            <a:spLocks noGrp="1"/>
          </p:cNvSpPr>
          <p:nvPr>
            <p:ph sz="quarter" idx="4"/>
          </p:nvPr>
        </p:nvSpPr>
        <p:spPr/>
        <p:txBody>
          <a:bodyPr/>
          <a:lstStyle/>
          <a:p>
            <a:endParaRPr lang="en-US" dirty="0" smtClean="0"/>
          </a:p>
          <a:p>
            <a:r>
              <a:rPr lang="en-US" dirty="0" smtClean="0"/>
              <a:t>Obedience = doing, or in some cases NOT doing</a:t>
            </a:r>
          </a:p>
          <a:p>
            <a:r>
              <a:rPr lang="en-US" dirty="0" smtClean="0"/>
              <a:t>Active in nature</a:t>
            </a:r>
            <a:endParaRPr lang="en-US" dirty="0"/>
          </a:p>
          <a:p>
            <a:r>
              <a:rPr lang="en-US" dirty="0" smtClean="0"/>
              <a:t>One obeys a command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right)">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1000"/>
                                        <p:tgtEl>
                                          <p:spTgt spid="3">
                                            <p:txEl>
                                              <p:pRg st="1" end="1"/>
                                            </p:txEl>
                                          </p:spTgt>
                                        </p:tgtEl>
                                      </p:cBhvr>
                                    </p:animEffect>
                                    <p:anim calcmode="lin" valueType="num">
                                      <p:cBhvr>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1000"/>
                                        <p:tgtEl>
                                          <p:spTgt spid="4">
                                            <p:txEl>
                                              <p:pRg st="1" end="1"/>
                                            </p:txEl>
                                          </p:spTgt>
                                        </p:tgtEl>
                                      </p:cBhvr>
                                    </p:animEffect>
                                    <p:anim calcmode="lin" valueType="num">
                                      <p:cBhvr>
                                        <p:cTn id="37"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fade">
                                      <p:cBhvr>
                                        <p:cTn id="43" dur="1000"/>
                                        <p:tgtEl>
                                          <p:spTgt spid="4">
                                            <p:txEl>
                                              <p:pRg st="2" end="2"/>
                                            </p:txEl>
                                          </p:spTgt>
                                        </p:tgtEl>
                                      </p:cBhvr>
                                    </p:animEffect>
                                    <p:anim calcmode="lin" valueType="num">
                                      <p:cBhvr>
                                        <p:cTn id="4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Effect transition="in" filter="fade">
                                      <p:cBhvr>
                                        <p:cTn id="50" dur="1000"/>
                                        <p:tgtEl>
                                          <p:spTgt spid="4">
                                            <p:txEl>
                                              <p:pRg st="3" end="3"/>
                                            </p:txEl>
                                          </p:spTgt>
                                        </p:tgtEl>
                                      </p:cBhvr>
                                    </p:animEffect>
                                    <p:anim calcmode="lin" valueType="num">
                                      <p:cBhvr>
                                        <p:cTn id="5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Alan Williamson\Pictures\charts 2010\Faith and Works chart.jpg"/>
          <p:cNvPicPr>
            <a:picLocks noChangeAspect="1" noChangeArrowheads="1"/>
          </p:cNvPicPr>
          <p:nvPr/>
        </p:nvPicPr>
        <p:blipFill>
          <a:blip r:embed="rId2" cstate="print"/>
          <a:srcRect/>
          <a:stretch>
            <a:fillRect/>
          </a:stretch>
        </p:blipFill>
        <p:spPr bwMode="auto">
          <a:xfrm>
            <a:off x="228600" y="152400"/>
            <a:ext cx="8467254" cy="65532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r>
              <a:rPr lang="en-US" b="1" dirty="0" smtClean="0">
                <a:solidFill>
                  <a:schemeClr val="bg1"/>
                </a:solidFill>
              </a:rPr>
              <a:t>Divorce and Remarriage</a:t>
            </a:r>
            <a:endParaRPr lang="en-US" b="1" dirty="0">
              <a:solidFill>
                <a:schemeClr val="bg1"/>
              </a:solidFill>
            </a:endParaRPr>
          </a:p>
        </p:txBody>
      </p:sp>
      <p:sp>
        <p:nvSpPr>
          <p:cNvPr id="6" name="Content Placeholder 5"/>
          <p:cNvSpPr>
            <a:spLocks noGrp="1"/>
          </p:cNvSpPr>
          <p:nvPr>
            <p:ph idx="1"/>
          </p:nvPr>
        </p:nvSpPr>
        <p:spPr/>
        <p:txBody>
          <a:bodyPr/>
          <a:lstStyle/>
          <a:p>
            <a:r>
              <a:rPr lang="en-US" dirty="0" smtClean="0"/>
              <a:t>Error results from mishandling the information available in the scriptures</a:t>
            </a:r>
          </a:p>
          <a:p>
            <a:pPr lvl="1"/>
            <a:r>
              <a:rPr lang="en-US" dirty="0" smtClean="0"/>
              <a:t>Some set the teaching of Jesus against the teaching of Paul (when in truth they harmonize)</a:t>
            </a:r>
          </a:p>
          <a:p>
            <a:pPr lvl="2"/>
            <a:r>
              <a:rPr lang="en-US" dirty="0" smtClean="0"/>
              <a:t>Ex. – Matthew 19:9 vs. Romans 7:3</a:t>
            </a:r>
          </a:p>
          <a:p>
            <a:r>
              <a:rPr lang="en-US" dirty="0" smtClean="0"/>
              <a:t>Some will isolate preferred passages</a:t>
            </a:r>
          </a:p>
          <a:p>
            <a:r>
              <a:rPr lang="en-US" dirty="0" smtClean="0"/>
              <a:t>While ignoring troublesome passages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2971800"/>
            <a:ext cx="4724400" cy="1676400"/>
          </a:xfrm>
        </p:spPr>
        <p:txBody>
          <a:bodyPr>
            <a:normAutofit/>
          </a:bodyPr>
          <a:lstStyle/>
          <a:p>
            <a:pPr>
              <a:buNone/>
            </a:pPr>
            <a:r>
              <a:rPr lang="en-US" sz="2000" dirty="0" err="1" smtClean="0"/>
              <a:t>'Twas</a:t>
            </a:r>
            <a:r>
              <a:rPr lang="en-US" sz="2000" b="1" dirty="0" smtClean="0">
                <a:solidFill>
                  <a:srgbClr val="A50021"/>
                </a:solidFill>
              </a:rPr>
              <a:t> </a:t>
            </a:r>
            <a:r>
              <a:rPr lang="en-US" sz="2000" b="1" dirty="0">
                <a:solidFill>
                  <a:srgbClr val="A50021"/>
                </a:solidFill>
              </a:rPr>
              <a:t>grace </a:t>
            </a:r>
            <a:r>
              <a:rPr lang="en-US" sz="2000" dirty="0" smtClean="0"/>
              <a:t>that taught my heart to fear, </a:t>
            </a:r>
          </a:p>
          <a:p>
            <a:pPr>
              <a:buNone/>
            </a:pPr>
            <a:r>
              <a:rPr lang="en-US" sz="2000" dirty="0" smtClean="0"/>
              <a:t>and </a:t>
            </a:r>
            <a:r>
              <a:rPr lang="en-US" sz="2000" b="1" dirty="0">
                <a:solidFill>
                  <a:srgbClr val="A50021"/>
                </a:solidFill>
              </a:rPr>
              <a:t>grace</a:t>
            </a:r>
            <a:r>
              <a:rPr lang="en-US" sz="2000" dirty="0" smtClean="0"/>
              <a:t> my fears relieved; </a:t>
            </a:r>
          </a:p>
          <a:p>
            <a:pPr>
              <a:buNone/>
            </a:pPr>
            <a:r>
              <a:rPr lang="en-US" sz="2000" dirty="0" smtClean="0"/>
              <a:t>how precious did that </a:t>
            </a:r>
            <a:r>
              <a:rPr lang="en-US" sz="2000" b="1" dirty="0">
                <a:solidFill>
                  <a:srgbClr val="A50021"/>
                </a:solidFill>
              </a:rPr>
              <a:t>grace</a:t>
            </a:r>
            <a:r>
              <a:rPr lang="en-US" sz="2000" dirty="0" smtClean="0"/>
              <a:t> appear </a:t>
            </a:r>
          </a:p>
          <a:p>
            <a:pPr>
              <a:buNone/>
            </a:pPr>
            <a:r>
              <a:rPr lang="en-US" sz="2000" dirty="0" smtClean="0"/>
              <a:t>the hour I first believed. </a:t>
            </a:r>
          </a:p>
        </p:txBody>
      </p:sp>
      <p:pic>
        <p:nvPicPr>
          <p:cNvPr id="12289" name="Picture 1" descr="C:\Users\Alan Williamson\Desktop\grace\388631_289362174417324_128125867207623_961194_270823373_n.jpg"/>
          <p:cNvPicPr>
            <a:picLocks noChangeAspect="1" noChangeArrowheads="1"/>
          </p:cNvPicPr>
          <p:nvPr/>
        </p:nvPicPr>
        <p:blipFill>
          <a:blip r:embed="rId2" cstate="print"/>
          <a:srcRect/>
          <a:stretch>
            <a:fillRect/>
          </a:stretch>
        </p:blipFill>
        <p:spPr bwMode="auto">
          <a:xfrm>
            <a:off x="4572000" y="228600"/>
            <a:ext cx="4191000" cy="2586446"/>
          </a:xfrm>
          <a:prstGeom prst="rect">
            <a:avLst/>
          </a:prstGeom>
          <a:noFill/>
        </p:spPr>
      </p:pic>
      <p:sp>
        <p:nvSpPr>
          <p:cNvPr id="5" name="Content Placeholder 2"/>
          <p:cNvSpPr txBox="1">
            <a:spLocks/>
          </p:cNvSpPr>
          <p:nvPr/>
        </p:nvSpPr>
        <p:spPr>
          <a:xfrm>
            <a:off x="152400" y="533400"/>
            <a:ext cx="4343400" cy="1828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dirty="0" smtClean="0">
                <a:ln>
                  <a:noFill/>
                </a:ln>
                <a:solidFill>
                  <a:srgbClr val="A50021"/>
                </a:solidFill>
                <a:effectLst/>
                <a:uLnTx/>
                <a:uFillTx/>
                <a:latin typeface="+mn-lt"/>
                <a:ea typeface="+mn-ea"/>
                <a:cs typeface="+mn-cs"/>
              </a:rPr>
              <a:t>Amazing grace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How sweet the sound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that saved a wretch like 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 once was lost, but now am found;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was blind, but now I see. </a:t>
            </a:r>
          </a:p>
        </p:txBody>
      </p:sp>
      <p:sp>
        <p:nvSpPr>
          <p:cNvPr id="6" name="Content Placeholder 2"/>
          <p:cNvSpPr txBox="1">
            <a:spLocks/>
          </p:cNvSpPr>
          <p:nvPr/>
        </p:nvSpPr>
        <p:spPr>
          <a:xfrm>
            <a:off x="4267200" y="4953000"/>
            <a:ext cx="4724400" cy="1752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Through many dangers, toils, and snares,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 have already come;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'tis </a:t>
            </a:r>
            <a:r>
              <a:rPr kumimoji="0" lang="en-US" sz="2000" b="1" i="0" u="none" strike="noStrike" kern="1200" cap="none" spc="0" normalizeH="0" baseline="0" noProof="0" dirty="0" smtClean="0">
                <a:ln>
                  <a:noFill/>
                </a:ln>
                <a:solidFill>
                  <a:srgbClr val="A50021"/>
                </a:solidFill>
                <a:effectLst/>
                <a:uLnTx/>
                <a:uFillTx/>
                <a:latin typeface="+mn-lt"/>
                <a:ea typeface="+mn-ea"/>
                <a:cs typeface="+mn-cs"/>
              </a:rPr>
              <a:t>grace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hath brought me safe thus far,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and </a:t>
            </a:r>
            <a:r>
              <a:rPr kumimoji="0" lang="en-US" sz="2000" b="1" i="0" u="none" strike="noStrike" kern="1200" cap="none" spc="0" normalizeH="0" baseline="0" noProof="0" dirty="0" smtClean="0">
                <a:ln>
                  <a:noFill/>
                </a:ln>
                <a:solidFill>
                  <a:srgbClr val="A50021"/>
                </a:solidFill>
                <a:effectLst/>
                <a:uLnTx/>
                <a:uFillTx/>
                <a:latin typeface="+mn-lt"/>
                <a:ea typeface="+mn-ea"/>
                <a:cs typeface="+mn-cs"/>
              </a:rPr>
              <a:t>grace</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will lead me home.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57200" y="2209800"/>
            <a:ext cx="8229600" cy="1524000"/>
          </a:xfrm>
          <a:prstGeom prst="rect">
            <a:avLst/>
          </a:prstGeom>
          <a:solidFill>
            <a:srgbClr val="FF99CC">
              <a:alpha val="50195"/>
            </a:srgbClr>
          </a:solidFill>
          <a:ln w="9525">
            <a:solidFill>
              <a:schemeClr val="tx1"/>
            </a:solidFill>
            <a:miter lim="800000"/>
            <a:headEnd/>
            <a:tailEnd/>
          </a:ln>
        </p:spPr>
        <p:txBody>
          <a:bodyPr wrap="none" anchor="ctr"/>
          <a:lstStyle/>
          <a:p>
            <a:endParaRPr lang="en-US"/>
          </a:p>
        </p:txBody>
      </p:sp>
      <p:sp>
        <p:nvSpPr>
          <p:cNvPr id="5123" name="Rectangle 2"/>
          <p:cNvSpPr>
            <a:spLocks noGrp="1" noChangeArrowheads="1"/>
          </p:cNvSpPr>
          <p:nvPr>
            <p:ph type="title"/>
          </p:nvPr>
        </p:nvSpPr>
        <p:spPr>
          <a:solidFill>
            <a:schemeClr val="accent1"/>
          </a:solidFill>
        </p:spPr>
        <p:txBody>
          <a:bodyPr/>
          <a:lstStyle/>
          <a:p>
            <a:pPr eaLnBrk="1" hangingPunct="1"/>
            <a:r>
              <a:rPr lang="en-US" b="1" dirty="0" smtClean="0">
                <a:solidFill>
                  <a:schemeClr val="bg1"/>
                </a:solidFill>
              </a:rPr>
              <a:t>Harmony of Truth</a:t>
            </a:r>
          </a:p>
        </p:txBody>
      </p:sp>
      <p:sp>
        <p:nvSpPr>
          <p:cNvPr id="8195" name="Rectangle 3"/>
          <p:cNvSpPr>
            <a:spLocks noGrp="1" noChangeArrowheads="1"/>
          </p:cNvSpPr>
          <p:nvPr>
            <p:ph type="body" idx="1"/>
          </p:nvPr>
        </p:nvSpPr>
        <p:spPr/>
        <p:txBody>
          <a:bodyPr/>
          <a:lstStyle/>
          <a:p>
            <a:pPr eaLnBrk="1" hangingPunct="1"/>
            <a:r>
              <a:rPr lang="en-US" smtClean="0"/>
              <a:t>All truth in the scriptures harmonize</a:t>
            </a:r>
          </a:p>
          <a:p>
            <a:pPr eaLnBrk="1" hangingPunct="1"/>
            <a:r>
              <a:rPr lang="en-US" smtClean="0"/>
              <a:t>Any interpretation of a passage that puts it in conflict with the clear interpretation of another passage needs to be re-examined</a:t>
            </a:r>
          </a:p>
          <a:p>
            <a:pPr eaLnBrk="1" hangingPunct="1"/>
            <a:r>
              <a:rPr lang="en-US" smtClean="0"/>
              <a:t>Consider Matthew 19:9 and Romans 7:2-3</a:t>
            </a:r>
          </a:p>
          <a:p>
            <a:pPr eaLnBrk="1" hangingPunct="1"/>
            <a:r>
              <a:rPr lang="en-US" smtClean="0"/>
              <a:t>WHO is restricted from remarriage?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wipe(left)">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wipe(left)">
                                      <p:cBhvr>
                                        <p:cTn id="12" dur="500"/>
                                        <p:tgtEl>
                                          <p:spTgt spid="8195">
                                            <p:txEl>
                                              <p:pRg st="1" end="1"/>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8196"/>
                                        </p:tgtEl>
                                        <p:attrNameLst>
                                          <p:attrName>style.visibility</p:attrName>
                                        </p:attrNameLst>
                                      </p:cBhvr>
                                      <p:to>
                                        <p:strVal val="visible"/>
                                      </p:to>
                                    </p:set>
                                    <p:animEffect transition="in" filter="dissolve">
                                      <p:cBhvr>
                                        <p:cTn id="15" dur="500"/>
                                        <p:tgtEl>
                                          <p:spTgt spid="819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8195">
                                            <p:txEl>
                                              <p:pRg st="2" end="2"/>
                                            </p:txEl>
                                          </p:spTgt>
                                        </p:tgtEl>
                                        <p:attrNameLst>
                                          <p:attrName>style.visibility</p:attrName>
                                        </p:attrNameLst>
                                      </p:cBhvr>
                                      <p:to>
                                        <p:strVal val="visible"/>
                                      </p:to>
                                    </p:set>
                                    <p:animEffect transition="in" filter="wipe(left)">
                                      <p:cBhvr>
                                        <p:cTn id="20" dur="500"/>
                                        <p:tgtEl>
                                          <p:spTgt spid="819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Effect transition="in" filter="wipe(left)">
                                      <p:cBhvr>
                                        <p:cTn id="25"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457200" y="3200400"/>
            <a:ext cx="3962400" cy="457200"/>
          </a:xfrm>
          <a:prstGeom prst="rect">
            <a:avLst/>
          </a:prstGeom>
          <a:solidFill>
            <a:schemeClr val="accent1">
              <a:lumMod val="60000"/>
              <a:lumOff val="40000"/>
              <a:alpha val="50000"/>
            </a:schemeClr>
          </a:solidFill>
          <a:ln w="9525">
            <a:solidFill>
              <a:schemeClr val="tx1"/>
            </a:solidFill>
            <a:miter lim="800000"/>
            <a:headEnd/>
            <a:tailEnd/>
          </a:ln>
        </p:spPr>
        <p:txBody>
          <a:bodyPr wrap="none" anchor="ctr"/>
          <a:lstStyle/>
          <a:p>
            <a:endParaRPr lang="en-US"/>
          </a:p>
        </p:txBody>
      </p:sp>
      <p:sp>
        <p:nvSpPr>
          <p:cNvPr id="6" name="Rectangle 5"/>
          <p:cNvSpPr>
            <a:spLocks noChangeArrowheads="1"/>
          </p:cNvSpPr>
          <p:nvPr/>
        </p:nvSpPr>
        <p:spPr bwMode="auto">
          <a:xfrm>
            <a:off x="457200" y="2209800"/>
            <a:ext cx="8229600" cy="990600"/>
          </a:xfrm>
          <a:prstGeom prst="rect">
            <a:avLst/>
          </a:prstGeom>
          <a:solidFill>
            <a:schemeClr val="accent1">
              <a:lumMod val="60000"/>
              <a:lumOff val="40000"/>
              <a:alpha val="50000"/>
            </a:schemeClr>
          </a:solidFill>
          <a:ln w="9525">
            <a:solidFill>
              <a:schemeClr val="tx1"/>
            </a:solidFill>
            <a:miter lim="800000"/>
            <a:headEnd/>
            <a:tailEnd/>
          </a:ln>
        </p:spPr>
        <p:txBody>
          <a:bodyPr wrap="none" anchor="ctr"/>
          <a:lstStyle/>
          <a:p>
            <a:endParaRPr lang="en-US"/>
          </a:p>
        </p:txBody>
      </p:sp>
      <p:sp>
        <p:nvSpPr>
          <p:cNvPr id="9221" name="Rectangle 5"/>
          <p:cNvSpPr>
            <a:spLocks noChangeArrowheads="1"/>
          </p:cNvSpPr>
          <p:nvPr/>
        </p:nvSpPr>
        <p:spPr bwMode="auto">
          <a:xfrm>
            <a:off x="457200" y="3200400"/>
            <a:ext cx="8229600" cy="1524000"/>
          </a:xfrm>
          <a:prstGeom prst="rect">
            <a:avLst/>
          </a:prstGeom>
          <a:solidFill>
            <a:srgbClr val="FF99CC">
              <a:alpha val="50195"/>
            </a:srgbClr>
          </a:solidFill>
          <a:ln w="9525">
            <a:solidFill>
              <a:schemeClr val="tx1"/>
            </a:solidFill>
            <a:miter lim="800000"/>
            <a:headEnd/>
            <a:tailEnd/>
          </a:ln>
        </p:spPr>
        <p:txBody>
          <a:bodyPr wrap="none" anchor="ctr"/>
          <a:lstStyle/>
          <a:p>
            <a:endParaRPr lang="en-US"/>
          </a:p>
        </p:txBody>
      </p:sp>
      <p:sp>
        <p:nvSpPr>
          <p:cNvPr id="6147" name="Rectangle 2"/>
          <p:cNvSpPr>
            <a:spLocks noGrp="1" noChangeArrowheads="1"/>
          </p:cNvSpPr>
          <p:nvPr>
            <p:ph type="title"/>
          </p:nvPr>
        </p:nvSpPr>
        <p:spPr>
          <a:solidFill>
            <a:schemeClr val="accent1"/>
          </a:solidFill>
        </p:spPr>
        <p:txBody>
          <a:bodyPr/>
          <a:lstStyle/>
          <a:p>
            <a:pPr eaLnBrk="1" hangingPunct="1"/>
            <a:r>
              <a:rPr lang="en-US" b="1" dirty="0" smtClean="0">
                <a:solidFill>
                  <a:schemeClr val="bg1"/>
                </a:solidFill>
              </a:rPr>
              <a:t>Marrying the Divorced</a:t>
            </a:r>
          </a:p>
        </p:txBody>
      </p:sp>
      <p:sp>
        <p:nvSpPr>
          <p:cNvPr id="6148" name="Rectangle 3"/>
          <p:cNvSpPr>
            <a:spLocks noGrp="1" noChangeArrowheads="1"/>
          </p:cNvSpPr>
          <p:nvPr>
            <p:ph type="body" idx="1"/>
          </p:nvPr>
        </p:nvSpPr>
        <p:spPr/>
        <p:txBody>
          <a:bodyPr/>
          <a:lstStyle/>
          <a:p>
            <a:pPr eaLnBrk="1" hangingPunct="1"/>
            <a:r>
              <a:rPr lang="en-US" sz="3600" b="1" dirty="0" smtClean="0"/>
              <a:t>Matthew 19:9</a:t>
            </a:r>
            <a:r>
              <a:rPr lang="en-US" dirty="0" smtClean="0"/>
              <a:t> And I say unto you, Whosoever shall put away his wife, except for fornication, and shall marry another, </a:t>
            </a:r>
            <a:r>
              <a:rPr lang="en-US" dirty="0" err="1" smtClean="0"/>
              <a:t>committeth</a:t>
            </a:r>
            <a:r>
              <a:rPr lang="en-US" dirty="0" smtClean="0"/>
              <a:t> adultery: and </a:t>
            </a:r>
            <a:r>
              <a:rPr lang="en-US" b="1" u="sng" dirty="0" smtClean="0"/>
              <a:t>he that </a:t>
            </a:r>
            <a:r>
              <a:rPr lang="en-US" b="1" u="sng" dirty="0" err="1" smtClean="0"/>
              <a:t>marrieth</a:t>
            </a:r>
            <a:r>
              <a:rPr lang="en-US" b="1" u="sng" dirty="0" smtClean="0"/>
              <a:t> her when she is put away </a:t>
            </a:r>
            <a:r>
              <a:rPr lang="en-US" b="1" u="sng" dirty="0" err="1" smtClean="0"/>
              <a:t>committeth</a:t>
            </a:r>
            <a:r>
              <a:rPr lang="en-US" b="1" u="sng" dirty="0" smtClean="0"/>
              <a:t> adultery</a:t>
            </a:r>
            <a:r>
              <a:rPr lang="en-US" dirty="0" smtClean="0"/>
              <a:t>. </a:t>
            </a:r>
          </a:p>
        </p:txBody>
      </p:sp>
      <p:sp>
        <p:nvSpPr>
          <p:cNvPr id="9220" name="WordArt 4"/>
          <p:cNvSpPr>
            <a:spLocks noChangeArrowheads="1" noChangeShapeType="1" noTextEdit="1"/>
          </p:cNvSpPr>
          <p:nvPr/>
        </p:nvSpPr>
        <p:spPr bwMode="auto">
          <a:xfrm>
            <a:off x="5105400" y="4724400"/>
            <a:ext cx="2362200" cy="1457325"/>
          </a:xfrm>
          <a:prstGeom prst="rect">
            <a:avLst/>
          </a:prstGeom>
        </p:spPr>
        <p:txBody>
          <a:bodyPr wrap="none" fromWordArt="1">
            <a:prstTxWarp prst="textSlantUp">
              <a:avLst>
                <a:gd name="adj" fmla="val 55556"/>
              </a:avLst>
            </a:prstTxWarp>
          </a:bodyPr>
          <a:lstStyle/>
          <a:p>
            <a:r>
              <a:rPr lang="en-US" sz="3600" kern="10">
                <a:ln w="9525">
                  <a:solidFill>
                    <a:srgbClr val="000000"/>
                  </a:solidFill>
                  <a:round/>
                  <a:headEnd/>
                  <a:tailEnd/>
                </a:ln>
                <a:solidFill>
                  <a:srgbClr val="000000"/>
                </a:solidFill>
                <a:latin typeface="Arial Black"/>
              </a:rPr>
              <a:t>forbidden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221"/>
                                        </p:tgtEl>
                                        <p:attrNameLst>
                                          <p:attrName>style.visibility</p:attrName>
                                        </p:attrNameLst>
                                      </p:cBhvr>
                                      <p:to>
                                        <p:strVal val="visible"/>
                                      </p:to>
                                    </p:set>
                                    <p:animEffect transition="in" filter="dissolve">
                                      <p:cBhvr>
                                        <p:cTn id="15" dur="500"/>
                                        <p:tgtEl>
                                          <p:spTgt spid="9221"/>
                                        </p:tgtEl>
                                      </p:cBhvr>
                                    </p:animEffect>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9220"/>
                                        </p:tgtEl>
                                        <p:attrNameLst>
                                          <p:attrName>style.visibility</p:attrName>
                                        </p:attrNameLst>
                                      </p:cBhvr>
                                      <p:to>
                                        <p:strVal val="visible"/>
                                      </p:to>
                                    </p:set>
                                    <p:anim calcmode="lin" valueType="num">
                                      <p:cBhvr>
                                        <p:cTn id="19" dur="500" fill="hold"/>
                                        <p:tgtEl>
                                          <p:spTgt spid="9220"/>
                                        </p:tgtEl>
                                        <p:attrNameLst>
                                          <p:attrName>ppt_w</p:attrName>
                                        </p:attrNameLst>
                                      </p:cBhvr>
                                      <p:tavLst>
                                        <p:tav tm="0">
                                          <p:val>
                                            <p:fltVal val="0"/>
                                          </p:val>
                                        </p:tav>
                                        <p:tav tm="100000">
                                          <p:val>
                                            <p:strVal val="#ppt_w"/>
                                          </p:val>
                                        </p:tav>
                                      </p:tavLst>
                                    </p:anim>
                                    <p:anim calcmode="lin" valueType="num">
                                      <p:cBhvr>
                                        <p:cTn id="20" dur="500" fill="hold"/>
                                        <p:tgtEl>
                                          <p:spTgt spid="9220"/>
                                        </p:tgtEl>
                                        <p:attrNameLst>
                                          <p:attrName>ppt_h</p:attrName>
                                        </p:attrNameLst>
                                      </p:cBhvr>
                                      <p:tavLst>
                                        <p:tav tm="0">
                                          <p:val>
                                            <p:fltVal val="0"/>
                                          </p:val>
                                        </p:tav>
                                        <p:tav tm="100000">
                                          <p:val>
                                            <p:strVal val="#ppt_h"/>
                                          </p:val>
                                        </p:tav>
                                      </p:tavLst>
                                    </p:anim>
                                    <p:anim calcmode="lin" valueType="num">
                                      <p:cBhvr>
                                        <p:cTn id="21" dur="500" fill="hold"/>
                                        <p:tgtEl>
                                          <p:spTgt spid="9220"/>
                                        </p:tgtEl>
                                        <p:attrNameLst>
                                          <p:attrName>style.rotation</p:attrName>
                                        </p:attrNameLst>
                                      </p:cBhvr>
                                      <p:tavLst>
                                        <p:tav tm="0">
                                          <p:val>
                                            <p:fltVal val="360"/>
                                          </p:val>
                                        </p:tav>
                                        <p:tav tm="100000">
                                          <p:val>
                                            <p:fltVal val="0"/>
                                          </p:val>
                                        </p:tav>
                                      </p:tavLst>
                                    </p:anim>
                                    <p:animEffect transition="in" filter="fade">
                                      <p:cBhvr>
                                        <p:cTn id="22"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animBg="1"/>
      <p:bldP spid="9221" grpId="0" animBg="1"/>
      <p:bldP spid="922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solidFill>
            <a:schemeClr val="accent1"/>
          </a:solidFill>
        </p:spPr>
        <p:txBody>
          <a:bodyPr/>
          <a:lstStyle/>
          <a:p>
            <a:pPr eaLnBrk="1" hangingPunct="1"/>
            <a:r>
              <a:rPr lang="en-US" b="1" dirty="0" smtClean="0">
                <a:solidFill>
                  <a:schemeClr val="bg1"/>
                </a:solidFill>
              </a:rPr>
              <a:t>Restricted by God’s Word</a:t>
            </a:r>
          </a:p>
        </p:txBody>
      </p:sp>
      <p:sp>
        <p:nvSpPr>
          <p:cNvPr id="48131" name="Rectangle 3"/>
          <p:cNvSpPr>
            <a:spLocks noGrp="1" noChangeArrowheads="1"/>
          </p:cNvSpPr>
          <p:nvPr>
            <p:ph type="body" idx="1"/>
          </p:nvPr>
        </p:nvSpPr>
        <p:spPr>
          <a:xfrm>
            <a:off x="304800" y="1600200"/>
            <a:ext cx="8610600" cy="4525963"/>
          </a:xfrm>
        </p:spPr>
        <p:txBody>
          <a:bodyPr/>
          <a:lstStyle/>
          <a:p>
            <a:pPr eaLnBrk="1" hangingPunct="1"/>
            <a:r>
              <a:rPr lang="en-US" smtClean="0"/>
              <a:t>Those who have been divorced (put away) need divine permission to remarry</a:t>
            </a:r>
          </a:p>
          <a:p>
            <a:pPr eaLnBrk="1" hangingPunct="1"/>
            <a:r>
              <a:rPr lang="en-US" smtClean="0"/>
              <a:t>You cannot assume a permission in Romans 7:2-3 allowing divorced people to remarry</a:t>
            </a:r>
          </a:p>
          <a:p>
            <a:pPr eaLnBrk="1" hangingPunct="1"/>
            <a:r>
              <a:rPr lang="en-US" smtClean="0"/>
              <a:t>Such a presumption overturns the specifically stated restriction in the teaching of Jesus – </a:t>
            </a:r>
            <a:r>
              <a:rPr lang="en-US" b="1" u="sng" smtClean="0"/>
              <a:t>Luke 16:18, Matthew 19:9 et 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Effect transition="in" filter="wipe(left)">
                                      <p:cBhvr>
                                        <p:cTn id="7" dur="500"/>
                                        <p:tgtEl>
                                          <p:spTgt spid="4813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Effect transition="in" filter="wipe(left)">
                                      <p:cBhvr>
                                        <p:cTn id="12" dur="500"/>
                                        <p:tgtEl>
                                          <p:spTgt spid="4813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animEffect transition="in" filter="wipe(left)">
                                      <p:cBhvr>
                                        <p:cTn id="17" dur="500"/>
                                        <p:tgtEl>
                                          <p:spTgt spid="481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AutoShape 7"/>
          <p:cNvSpPr>
            <a:spLocks noChangeArrowheads="1"/>
          </p:cNvSpPr>
          <p:nvPr/>
        </p:nvSpPr>
        <p:spPr bwMode="auto">
          <a:xfrm>
            <a:off x="990600" y="4876800"/>
            <a:ext cx="3505200" cy="1828800"/>
          </a:xfrm>
          <a:prstGeom prst="wedgeRectCallout">
            <a:avLst>
              <a:gd name="adj1" fmla="val 71194"/>
              <a:gd name="adj2" fmla="val -201736"/>
            </a:avLst>
          </a:prstGeom>
          <a:solidFill>
            <a:srgbClr val="FFFFFF"/>
          </a:solidFill>
          <a:ln w="38100" algn="ctr">
            <a:solidFill>
              <a:srgbClr val="A50021"/>
            </a:solidFill>
            <a:miter lim="800000"/>
            <a:headEnd/>
            <a:tailEnd/>
          </a:ln>
        </p:spPr>
        <p:txBody>
          <a:bodyPr/>
          <a:lstStyle/>
          <a:p>
            <a:endParaRPr lang="en-US"/>
          </a:p>
        </p:txBody>
      </p:sp>
      <p:sp>
        <p:nvSpPr>
          <p:cNvPr id="32770" name="Rectangle 2"/>
          <p:cNvSpPr>
            <a:spLocks noGrp="1" noChangeArrowheads="1"/>
          </p:cNvSpPr>
          <p:nvPr>
            <p:ph type="title"/>
          </p:nvPr>
        </p:nvSpPr>
        <p:spPr>
          <a:xfrm>
            <a:off x="4419600" y="228600"/>
            <a:ext cx="4267200" cy="1189038"/>
          </a:xfrm>
          <a:solidFill>
            <a:schemeClr val="tx1"/>
          </a:solidFill>
        </p:spPr>
        <p:txBody>
          <a:bodyPr/>
          <a:lstStyle/>
          <a:p>
            <a:pPr eaLnBrk="1" hangingPunct="1"/>
            <a:r>
              <a:rPr lang="en-US" smtClean="0">
                <a:solidFill>
                  <a:schemeClr val="bg1"/>
                </a:solidFill>
              </a:rPr>
              <a:t>The Conflict</a:t>
            </a:r>
          </a:p>
        </p:txBody>
      </p:sp>
      <p:sp>
        <p:nvSpPr>
          <p:cNvPr id="32772" name="Rectangle 4"/>
          <p:cNvSpPr>
            <a:spLocks noGrp="1" noChangeArrowheads="1"/>
          </p:cNvSpPr>
          <p:nvPr>
            <p:ph type="body" sz="half" idx="1"/>
          </p:nvPr>
        </p:nvSpPr>
        <p:spPr>
          <a:xfrm>
            <a:off x="381000" y="228600"/>
            <a:ext cx="4038600" cy="2133600"/>
          </a:xfrm>
          <a:solidFill>
            <a:schemeClr val="tx1"/>
          </a:solidFill>
        </p:spPr>
        <p:txBody>
          <a:bodyPr/>
          <a:lstStyle/>
          <a:p>
            <a:pPr eaLnBrk="1" hangingPunct="1"/>
            <a:r>
              <a:rPr lang="en-US" smtClean="0">
                <a:solidFill>
                  <a:schemeClr val="bg1"/>
                </a:solidFill>
              </a:rPr>
              <a:t>Jesus says the man who divorces his wife for any reason </a:t>
            </a:r>
            <a:r>
              <a:rPr lang="en-US" b="1" smtClean="0">
                <a:solidFill>
                  <a:schemeClr val="bg1"/>
                </a:solidFill>
              </a:rPr>
              <a:t>CANNOT</a:t>
            </a:r>
            <a:r>
              <a:rPr lang="en-US" smtClean="0">
                <a:solidFill>
                  <a:schemeClr val="bg1"/>
                </a:solidFill>
              </a:rPr>
              <a:t> remarry</a:t>
            </a:r>
          </a:p>
        </p:txBody>
      </p:sp>
      <p:sp>
        <p:nvSpPr>
          <p:cNvPr id="32773" name="Rectangle 5"/>
          <p:cNvSpPr>
            <a:spLocks noGrp="1" noChangeArrowheads="1"/>
          </p:cNvSpPr>
          <p:nvPr>
            <p:ph type="body" sz="half" idx="2"/>
          </p:nvPr>
        </p:nvSpPr>
        <p:spPr>
          <a:xfrm>
            <a:off x="4876800" y="1524000"/>
            <a:ext cx="4038600" cy="5181600"/>
          </a:xfrm>
        </p:spPr>
        <p:txBody>
          <a:bodyPr/>
          <a:lstStyle/>
          <a:p>
            <a:pPr eaLnBrk="1" hangingPunct="1"/>
            <a:r>
              <a:rPr lang="en-US" smtClean="0"/>
              <a:t>Some use Romans 7:2-3 to say that this man </a:t>
            </a:r>
            <a:r>
              <a:rPr lang="en-US" b="1" smtClean="0"/>
              <a:t>CAN</a:t>
            </a:r>
            <a:r>
              <a:rPr lang="en-US" smtClean="0"/>
              <a:t> indeed remarry</a:t>
            </a:r>
          </a:p>
          <a:p>
            <a:pPr eaLnBrk="1" hangingPunct="1"/>
            <a:endParaRPr lang="en-US" smtClean="0"/>
          </a:p>
          <a:p>
            <a:pPr eaLnBrk="1" hangingPunct="1"/>
            <a:r>
              <a:rPr lang="en-US" smtClean="0"/>
              <a:t>This view NULLIFIES the restriction Jesus placed on this man</a:t>
            </a:r>
          </a:p>
          <a:p>
            <a:pPr eaLnBrk="1" hangingPunct="1"/>
            <a:endParaRPr lang="en-US" smtClean="0"/>
          </a:p>
          <a:p>
            <a:pPr eaLnBrk="1" hangingPunct="1"/>
            <a:r>
              <a:rPr lang="en-US" smtClean="0"/>
              <a:t>He is set free by definition</a:t>
            </a:r>
          </a:p>
        </p:txBody>
      </p:sp>
      <p:sp>
        <p:nvSpPr>
          <p:cNvPr id="32776" name="Rectangle 8"/>
          <p:cNvSpPr>
            <a:spLocks noChangeArrowheads="1"/>
          </p:cNvSpPr>
          <p:nvPr/>
        </p:nvSpPr>
        <p:spPr bwMode="auto">
          <a:xfrm>
            <a:off x="990600" y="4876800"/>
            <a:ext cx="3505200" cy="1828800"/>
          </a:xfrm>
          <a:prstGeom prst="rect">
            <a:avLst/>
          </a:prstGeom>
          <a:solidFill>
            <a:srgbClr val="A50021"/>
          </a:solidFill>
          <a:ln w="9525">
            <a:noFill/>
            <a:miter lim="800000"/>
            <a:headEnd/>
            <a:tailEnd/>
          </a:ln>
        </p:spPr>
        <p:txBody>
          <a:bodyPr/>
          <a:lstStyle/>
          <a:p>
            <a:pPr marL="342900" indent="-342900" algn="l">
              <a:spcBef>
                <a:spcPct val="20000"/>
              </a:spcBef>
            </a:pPr>
            <a:r>
              <a:rPr lang="en-US" sz="2800"/>
              <a:t>	</a:t>
            </a:r>
            <a:r>
              <a:rPr lang="en-US" sz="2800" b="1">
                <a:solidFill>
                  <a:schemeClr val="bg1"/>
                </a:solidFill>
              </a:rPr>
              <a:t>Is DRIVEN by a DEFINITION: Adultery is a sin against the bond</a:t>
            </a:r>
          </a:p>
        </p:txBody>
      </p:sp>
      <p:sp>
        <p:nvSpPr>
          <p:cNvPr id="32777" name="WordArt 9"/>
          <p:cNvSpPr>
            <a:spLocks noChangeArrowheads="1" noChangeShapeType="1" noTextEdit="1"/>
          </p:cNvSpPr>
          <p:nvPr/>
        </p:nvSpPr>
        <p:spPr bwMode="auto">
          <a:xfrm>
            <a:off x="1066800" y="3810000"/>
            <a:ext cx="2171700" cy="965200"/>
          </a:xfrm>
          <a:prstGeom prst="rect">
            <a:avLst/>
          </a:prstGeom>
        </p:spPr>
        <p:txBody>
          <a:bodyPr wrap="none" fromWordArt="1">
            <a:prstTxWarp prst="textSlantUp">
              <a:avLst>
                <a:gd name="adj" fmla="val 55556"/>
              </a:avLst>
            </a:prstTxWarp>
          </a:bodyPr>
          <a:lstStyle/>
          <a:p>
            <a:r>
              <a:rPr lang="en-US" sz="2400" kern="10">
                <a:ln w="9525">
                  <a:solidFill>
                    <a:srgbClr val="000000"/>
                  </a:solidFill>
                  <a:round/>
                  <a:headEnd/>
                  <a:tailEnd/>
                </a:ln>
                <a:solidFill>
                  <a:srgbClr val="000000"/>
                </a:solidFill>
                <a:latin typeface="Arial Black"/>
              </a:rPr>
              <a:t>This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2772">
                                            <p:bg/>
                                          </p:spTgt>
                                        </p:tgtEl>
                                        <p:attrNameLst>
                                          <p:attrName>style.visibility</p:attrName>
                                        </p:attrNameLst>
                                      </p:cBhvr>
                                      <p:to>
                                        <p:strVal val="visible"/>
                                      </p:to>
                                    </p:set>
                                    <p:anim calcmode="lin" valueType="num">
                                      <p:cBhvr>
                                        <p:cTn id="7" dur="500" fill="hold"/>
                                        <p:tgtEl>
                                          <p:spTgt spid="32772">
                                            <p:bg/>
                                          </p:spTgt>
                                        </p:tgtEl>
                                        <p:attrNameLst>
                                          <p:attrName>ppt_w</p:attrName>
                                        </p:attrNameLst>
                                      </p:cBhvr>
                                      <p:tavLst>
                                        <p:tav tm="0">
                                          <p:val>
                                            <p:fltVal val="0"/>
                                          </p:val>
                                        </p:tav>
                                        <p:tav tm="100000">
                                          <p:val>
                                            <p:strVal val="#ppt_w"/>
                                          </p:val>
                                        </p:tav>
                                      </p:tavLst>
                                    </p:anim>
                                    <p:anim calcmode="lin" valueType="num">
                                      <p:cBhvr>
                                        <p:cTn id="8" dur="500" fill="hold"/>
                                        <p:tgtEl>
                                          <p:spTgt spid="32772">
                                            <p:bg/>
                                          </p:spTgt>
                                        </p:tgtEl>
                                        <p:attrNameLst>
                                          <p:attrName>ppt_h</p:attrName>
                                        </p:attrNameLst>
                                      </p:cBhvr>
                                      <p:tavLst>
                                        <p:tav tm="0">
                                          <p:val>
                                            <p:fltVal val="0"/>
                                          </p:val>
                                        </p:tav>
                                        <p:tav tm="100000">
                                          <p:val>
                                            <p:strVal val="#ppt_h"/>
                                          </p:val>
                                        </p:tav>
                                      </p:tavLst>
                                    </p:anim>
                                    <p:animEffect transition="in" filter="fade">
                                      <p:cBhvr>
                                        <p:cTn id="9" dur="500"/>
                                        <p:tgtEl>
                                          <p:spTgt spid="32772">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2772">
                                            <p:txEl>
                                              <p:pRg st="0" end="0"/>
                                            </p:txEl>
                                          </p:spTgt>
                                        </p:tgtEl>
                                        <p:attrNameLst>
                                          <p:attrName>style.visibility</p:attrName>
                                        </p:attrNameLst>
                                      </p:cBhvr>
                                      <p:to>
                                        <p:strVal val="visible"/>
                                      </p:to>
                                    </p:set>
                                    <p:anim calcmode="lin" valueType="num">
                                      <p:cBhvr>
                                        <p:cTn id="14" dur="500" fill="hold"/>
                                        <p:tgtEl>
                                          <p:spTgt spid="32772">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2772">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277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32770"/>
                                        </p:tgtEl>
                                        <p:attrNameLst>
                                          <p:attrName>style.visibility</p:attrName>
                                        </p:attrNameLst>
                                      </p:cBhvr>
                                      <p:to>
                                        <p:strVal val="visible"/>
                                      </p:to>
                                    </p:set>
                                    <p:animEffect transition="in" filter="barn(inHorizontal)">
                                      <p:cBhvr>
                                        <p:cTn id="21" dur="500"/>
                                        <p:tgtEl>
                                          <p:spTgt spid="32770"/>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2773">
                                            <p:txEl>
                                              <p:pRg st="0" end="0"/>
                                            </p:txEl>
                                          </p:spTgt>
                                        </p:tgtEl>
                                        <p:attrNameLst>
                                          <p:attrName>style.visibility</p:attrName>
                                        </p:attrNameLst>
                                      </p:cBhvr>
                                      <p:to>
                                        <p:strVal val="visible"/>
                                      </p:to>
                                    </p:set>
                                    <p:anim calcmode="lin" valueType="num">
                                      <p:cBhvr>
                                        <p:cTn id="26" dur="1000" fill="hold"/>
                                        <p:tgtEl>
                                          <p:spTgt spid="32773">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32773">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32773">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32777"/>
                                        </p:tgtEl>
                                        <p:attrNameLst>
                                          <p:attrName>style.visibility</p:attrName>
                                        </p:attrNameLst>
                                      </p:cBhvr>
                                      <p:to>
                                        <p:strVal val="visible"/>
                                      </p:to>
                                    </p:set>
                                    <p:anim calcmode="lin" valueType="num">
                                      <p:cBhvr>
                                        <p:cTn id="33" dur="500" fill="hold"/>
                                        <p:tgtEl>
                                          <p:spTgt spid="32777"/>
                                        </p:tgtEl>
                                        <p:attrNameLst>
                                          <p:attrName>ppt_w</p:attrName>
                                        </p:attrNameLst>
                                      </p:cBhvr>
                                      <p:tavLst>
                                        <p:tav tm="0">
                                          <p:val>
                                            <p:fltVal val="0"/>
                                          </p:val>
                                        </p:tav>
                                        <p:tav tm="100000">
                                          <p:val>
                                            <p:strVal val="#ppt_w"/>
                                          </p:val>
                                        </p:tav>
                                      </p:tavLst>
                                    </p:anim>
                                    <p:anim calcmode="lin" valueType="num">
                                      <p:cBhvr>
                                        <p:cTn id="34" dur="500" fill="hold"/>
                                        <p:tgtEl>
                                          <p:spTgt spid="32777"/>
                                        </p:tgtEl>
                                        <p:attrNameLst>
                                          <p:attrName>ppt_h</p:attrName>
                                        </p:attrNameLst>
                                      </p:cBhvr>
                                      <p:tavLst>
                                        <p:tav tm="0">
                                          <p:val>
                                            <p:fltVal val="0"/>
                                          </p:val>
                                        </p:tav>
                                        <p:tav tm="100000">
                                          <p:val>
                                            <p:strVal val="#ppt_h"/>
                                          </p:val>
                                        </p:tav>
                                      </p:tavLst>
                                    </p:anim>
                                    <p:anim calcmode="lin" valueType="num">
                                      <p:cBhvr>
                                        <p:cTn id="35" dur="500" fill="hold"/>
                                        <p:tgtEl>
                                          <p:spTgt spid="32777"/>
                                        </p:tgtEl>
                                        <p:attrNameLst>
                                          <p:attrName>style.rotation</p:attrName>
                                        </p:attrNameLst>
                                      </p:cBhvr>
                                      <p:tavLst>
                                        <p:tav tm="0">
                                          <p:val>
                                            <p:fltVal val="360"/>
                                          </p:val>
                                        </p:tav>
                                        <p:tav tm="100000">
                                          <p:val>
                                            <p:fltVal val="0"/>
                                          </p:val>
                                        </p:tav>
                                      </p:tavLst>
                                    </p:anim>
                                    <p:animEffect transition="in" filter="fade">
                                      <p:cBhvr>
                                        <p:cTn id="36" dur="500"/>
                                        <p:tgtEl>
                                          <p:spTgt spid="32777"/>
                                        </p:tgtEl>
                                      </p:cBhvr>
                                    </p:animEffect>
                                  </p:childTnLst>
                                </p:cTn>
                              </p:par>
                              <p:par>
                                <p:cTn id="37" presetID="1" presetClass="entr" presetSubtype="0" fill="hold" grpId="0" nodeType="withEffect">
                                  <p:stCondLst>
                                    <p:cond delay="0"/>
                                  </p:stCondLst>
                                  <p:childTnLst>
                                    <p:set>
                                      <p:cBhvr>
                                        <p:cTn id="38" dur="1" fill="hold">
                                          <p:stCondLst>
                                            <p:cond delay="0"/>
                                          </p:stCondLst>
                                        </p:cTn>
                                        <p:tgtEl>
                                          <p:spTgt spid="32776"/>
                                        </p:tgtEl>
                                        <p:attrNameLst>
                                          <p:attrName>style.visibility</p:attrName>
                                        </p:attrNameLst>
                                      </p:cBhvr>
                                      <p:to>
                                        <p:strVal val="visible"/>
                                      </p:to>
                                    </p:set>
                                  </p:childTnLst>
                                </p:cTn>
                              </p:par>
                              <p:par>
                                <p:cTn id="39" presetID="22" presetClass="entr" presetSubtype="4" fill="hold" grpId="0" nodeType="withEffect">
                                  <p:stCondLst>
                                    <p:cond delay="0"/>
                                  </p:stCondLst>
                                  <p:childTnLst>
                                    <p:set>
                                      <p:cBhvr>
                                        <p:cTn id="40" dur="1" fill="hold">
                                          <p:stCondLst>
                                            <p:cond delay="0"/>
                                          </p:stCondLst>
                                        </p:cTn>
                                        <p:tgtEl>
                                          <p:spTgt spid="32775"/>
                                        </p:tgtEl>
                                        <p:attrNameLst>
                                          <p:attrName>style.visibility</p:attrName>
                                        </p:attrNameLst>
                                      </p:cBhvr>
                                      <p:to>
                                        <p:strVal val="visible"/>
                                      </p:to>
                                    </p:set>
                                    <p:animEffect transition="in" filter="wipe(down)">
                                      <p:cBhvr>
                                        <p:cTn id="41" dur="500"/>
                                        <p:tgtEl>
                                          <p:spTgt spid="32775"/>
                                        </p:tgtEl>
                                      </p:cBhvr>
                                    </p:animEffect>
                                  </p:childTnLst>
                                </p:cTn>
                              </p:par>
                            </p:childTnLst>
                          </p:cTn>
                        </p:par>
                      </p:childTnLst>
                    </p:cTn>
                  </p:par>
                  <p:par>
                    <p:cTn id="42" fill="hold">
                      <p:stCondLst>
                        <p:cond delay="indefinite"/>
                      </p:stCondLst>
                      <p:childTnLst>
                        <p:par>
                          <p:cTn id="43" fill="hold">
                            <p:stCondLst>
                              <p:cond delay="0"/>
                            </p:stCondLst>
                            <p:childTnLst>
                              <p:par>
                                <p:cTn id="44" presetID="55" presetClass="entr" presetSubtype="0" fill="hold" grpId="0" nodeType="clickEffect">
                                  <p:stCondLst>
                                    <p:cond delay="0"/>
                                  </p:stCondLst>
                                  <p:childTnLst>
                                    <p:set>
                                      <p:cBhvr>
                                        <p:cTn id="45" dur="1" fill="hold">
                                          <p:stCondLst>
                                            <p:cond delay="0"/>
                                          </p:stCondLst>
                                        </p:cTn>
                                        <p:tgtEl>
                                          <p:spTgt spid="32773">
                                            <p:txEl>
                                              <p:pRg st="2" end="2"/>
                                            </p:txEl>
                                          </p:spTgt>
                                        </p:tgtEl>
                                        <p:attrNameLst>
                                          <p:attrName>style.visibility</p:attrName>
                                        </p:attrNameLst>
                                      </p:cBhvr>
                                      <p:to>
                                        <p:strVal val="visible"/>
                                      </p:to>
                                    </p:set>
                                    <p:anim calcmode="lin" valueType="num">
                                      <p:cBhvr>
                                        <p:cTn id="46" dur="1000" fill="hold"/>
                                        <p:tgtEl>
                                          <p:spTgt spid="32773">
                                            <p:txEl>
                                              <p:pRg st="2" end="2"/>
                                            </p:txEl>
                                          </p:spTgt>
                                        </p:tgtEl>
                                        <p:attrNameLst>
                                          <p:attrName>ppt_w</p:attrName>
                                        </p:attrNameLst>
                                      </p:cBhvr>
                                      <p:tavLst>
                                        <p:tav tm="0">
                                          <p:val>
                                            <p:strVal val="#ppt_w*0.70"/>
                                          </p:val>
                                        </p:tav>
                                        <p:tav tm="100000">
                                          <p:val>
                                            <p:strVal val="#ppt_w"/>
                                          </p:val>
                                        </p:tav>
                                      </p:tavLst>
                                    </p:anim>
                                    <p:anim calcmode="lin" valueType="num">
                                      <p:cBhvr>
                                        <p:cTn id="47" dur="1000" fill="hold"/>
                                        <p:tgtEl>
                                          <p:spTgt spid="32773">
                                            <p:txEl>
                                              <p:pRg st="2" end="2"/>
                                            </p:txEl>
                                          </p:spTgt>
                                        </p:tgtEl>
                                        <p:attrNameLst>
                                          <p:attrName>ppt_h</p:attrName>
                                        </p:attrNameLst>
                                      </p:cBhvr>
                                      <p:tavLst>
                                        <p:tav tm="0">
                                          <p:val>
                                            <p:strVal val="#ppt_h"/>
                                          </p:val>
                                        </p:tav>
                                        <p:tav tm="100000">
                                          <p:val>
                                            <p:strVal val="#ppt_h"/>
                                          </p:val>
                                        </p:tav>
                                      </p:tavLst>
                                    </p:anim>
                                    <p:animEffect transition="in" filter="fade">
                                      <p:cBhvr>
                                        <p:cTn id="48" dur="1000"/>
                                        <p:tgtEl>
                                          <p:spTgt spid="3277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5" presetClass="entr" presetSubtype="0" fill="hold" grpId="0" nodeType="clickEffect">
                                  <p:stCondLst>
                                    <p:cond delay="0"/>
                                  </p:stCondLst>
                                  <p:childTnLst>
                                    <p:set>
                                      <p:cBhvr>
                                        <p:cTn id="52" dur="1" fill="hold">
                                          <p:stCondLst>
                                            <p:cond delay="0"/>
                                          </p:stCondLst>
                                        </p:cTn>
                                        <p:tgtEl>
                                          <p:spTgt spid="32773">
                                            <p:txEl>
                                              <p:pRg st="4" end="4"/>
                                            </p:txEl>
                                          </p:spTgt>
                                        </p:tgtEl>
                                        <p:attrNameLst>
                                          <p:attrName>style.visibility</p:attrName>
                                        </p:attrNameLst>
                                      </p:cBhvr>
                                      <p:to>
                                        <p:strVal val="visible"/>
                                      </p:to>
                                    </p:set>
                                    <p:anim calcmode="lin" valueType="num">
                                      <p:cBhvr>
                                        <p:cTn id="53" dur="1000" fill="hold"/>
                                        <p:tgtEl>
                                          <p:spTgt spid="32773">
                                            <p:txEl>
                                              <p:pRg st="4" end="4"/>
                                            </p:txEl>
                                          </p:spTgt>
                                        </p:tgtEl>
                                        <p:attrNameLst>
                                          <p:attrName>ppt_w</p:attrName>
                                        </p:attrNameLst>
                                      </p:cBhvr>
                                      <p:tavLst>
                                        <p:tav tm="0">
                                          <p:val>
                                            <p:strVal val="#ppt_w*0.70"/>
                                          </p:val>
                                        </p:tav>
                                        <p:tav tm="100000">
                                          <p:val>
                                            <p:strVal val="#ppt_w"/>
                                          </p:val>
                                        </p:tav>
                                      </p:tavLst>
                                    </p:anim>
                                    <p:anim calcmode="lin" valueType="num">
                                      <p:cBhvr>
                                        <p:cTn id="54" dur="1000" fill="hold"/>
                                        <p:tgtEl>
                                          <p:spTgt spid="32773">
                                            <p:txEl>
                                              <p:pRg st="4" end="4"/>
                                            </p:txEl>
                                          </p:spTgt>
                                        </p:tgtEl>
                                        <p:attrNameLst>
                                          <p:attrName>ppt_h</p:attrName>
                                        </p:attrNameLst>
                                      </p:cBhvr>
                                      <p:tavLst>
                                        <p:tav tm="0">
                                          <p:val>
                                            <p:strVal val="#ppt_h"/>
                                          </p:val>
                                        </p:tav>
                                        <p:tav tm="100000">
                                          <p:val>
                                            <p:strVal val="#ppt_h"/>
                                          </p:val>
                                        </p:tav>
                                      </p:tavLst>
                                    </p:anim>
                                    <p:animEffect transition="in" filter="fade">
                                      <p:cBhvr>
                                        <p:cTn id="55" dur="1000"/>
                                        <p:tgtEl>
                                          <p:spTgt spid="3277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70" grpId="0" animBg="1"/>
      <p:bldP spid="32772" grpId="0" build="p" animBg="1"/>
      <p:bldP spid="32773" grpId="0" build="p"/>
      <p:bldP spid="32776" grpId="0" animBg="1"/>
      <p:bldP spid="327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Grace, Unity &amp; Obedience</a:t>
            </a:r>
            <a:endParaRPr lang="en-US" b="1" dirty="0">
              <a:solidFill>
                <a:schemeClr val="bg1"/>
              </a:solidFill>
            </a:endParaRPr>
          </a:p>
        </p:txBody>
      </p:sp>
      <p:sp>
        <p:nvSpPr>
          <p:cNvPr id="3" name="Content Placeholder 2"/>
          <p:cNvSpPr>
            <a:spLocks noGrp="1"/>
          </p:cNvSpPr>
          <p:nvPr>
            <p:ph idx="1"/>
          </p:nvPr>
        </p:nvSpPr>
        <p:spPr>
          <a:xfrm>
            <a:off x="457200" y="1600201"/>
            <a:ext cx="8229600" cy="2057400"/>
          </a:xfrm>
        </p:spPr>
        <p:txBody>
          <a:bodyPr>
            <a:normAutofit/>
          </a:bodyPr>
          <a:lstStyle/>
          <a:p>
            <a:r>
              <a:rPr lang="en-US" sz="2800" dirty="0" smtClean="0"/>
              <a:t>Some are willing to elevate passages that emphasize “grace” to the neglect of passages that emphasize truth, obedience, church discipline and law. </a:t>
            </a:r>
          </a:p>
        </p:txBody>
      </p:sp>
      <p:sp>
        <p:nvSpPr>
          <p:cNvPr id="4" name="Content Placeholder 2"/>
          <p:cNvSpPr txBox="1">
            <a:spLocks/>
          </p:cNvSpPr>
          <p:nvPr/>
        </p:nvSpPr>
        <p:spPr>
          <a:xfrm>
            <a:off x="457200" y="3124200"/>
            <a:ext cx="3352800" cy="3276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The purpose = to provide an artificial platform for unity in spite of great differences in faith and practice. </a:t>
            </a:r>
          </a:p>
        </p:txBody>
      </p:sp>
      <p:pic>
        <p:nvPicPr>
          <p:cNvPr id="29698" name="Picture 2" descr="C:\Users\Alan Williamson\Desktop\grace\1003912_614171488604681_332893658_n.jpg"/>
          <p:cNvPicPr>
            <a:picLocks noChangeAspect="1" noChangeArrowheads="1"/>
          </p:cNvPicPr>
          <p:nvPr/>
        </p:nvPicPr>
        <p:blipFill>
          <a:blip r:embed="rId2" cstate="print"/>
          <a:srcRect/>
          <a:stretch>
            <a:fillRect/>
          </a:stretch>
        </p:blipFill>
        <p:spPr bwMode="auto">
          <a:xfrm>
            <a:off x="3962400" y="3124199"/>
            <a:ext cx="4648200" cy="34832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nodeType="clickEffect">
                                  <p:stCondLst>
                                    <p:cond delay="0"/>
                                  </p:stCondLst>
                                  <p:childTnLst>
                                    <p:set>
                                      <p:cBhvr>
                                        <p:cTn id="20" dur="1" fill="hold">
                                          <p:stCondLst>
                                            <p:cond delay="0"/>
                                          </p:stCondLst>
                                        </p:cTn>
                                        <p:tgtEl>
                                          <p:spTgt spid="29698"/>
                                        </p:tgtEl>
                                        <p:attrNameLst>
                                          <p:attrName>style.visibility</p:attrName>
                                        </p:attrNameLst>
                                      </p:cBhvr>
                                      <p:to>
                                        <p:strVal val="visible"/>
                                      </p:to>
                                    </p:set>
                                    <p:animEffect transition="in" filter="wedge">
                                      <p:cBhvr>
                                        <p:cTn id="21" dur="20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Our Fellowship</a:t>
            </a:r>
            <a:endParaRPr lang="en-US" b="1" dirty="0">
              <a:solidFill>
                <a:schemeClr val="bg1"/>
              </a:solidFill>
            </a:endParaRPr>
          </a:p>
        </p:txBody>
      </p:sp>
      <p:sp>
        <p:nvSpPr>
          <p:cNvPr id="3" name="Content Placeholder 2"/>
          <p:cNvSpPr>
            <a:spLocks noGrp="1"/>
          </p:cNvSpPr>
          <p:nvPr>
            <p:ph idx="1"/>
          </p:nvPr>
        </p:nvSpPr>
        <p:spPr>
          <a:xfrm>
            <a:off x="457200" y="1600201"/>
            <a:ext cx="8458200" cy="2286000"/>
          </a:xfrm>
        </p:spPr>
        <p:txBody>
          <a:bodyPr>
            <a:normAutofit/>
          </a:bodyPr>
          <a:lstStyle/>
          <a:p>
            <a:r>
              <a:rPr lang="en-US" sz="2800" dirty="0" smtClean="0"/>
              <a:t>Grace-unity advocates applaud their readiness to associate with false brethren, denominationalists, and even heretics because in their view “grace covers it”</a:t>
            </a:r>
          </a:p>
        </p:txBody>
      </p:sp>
      <p:sp>
        <p:nvSpPr>
          <p:cNvPr id="4" name="Content Placeholder 2"/>
          <p:cNvSpPr txBox="1">
            <a:spLocks/>
          </p:cNvSpPr>
          <p:nvPr/>
        </p:nvSpPr>
        <p:spPr>
          <a:xfrm>
            <a:off x="457200" y="3048001"/>
            <a:ext cx="5105400" cy="3276600"/>
          </a:xfrm>
          <a:prstGeom prst="rect">
            <a:avLst/>
          </a:prstGeom>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800" dirty="0"/>
              <a:t>The primary basis for such association is the idea that “we all love Jesus”. </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smtClean="0"/>
              <a:t>Error</a:t>
            </a:r>
            <a:r>
              <a:rPr lang="en-US" sz="2400" dirty="0"/>
              <a:t>, ignorance, sinfulness will not be a barrier to our fellowship in Christ as long as you love Jesus</a:t>
            </a:r>
          </a:p>
          <a:p>
            <a:pPr marL="914400" marR="0" lvl="1" indent="-51435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sz="2400" dirty="0"/>
              <a:t>God’s grace does not need any help</a:t>
            </a:r>
          </a:p>
        </p:txBody>
      </p:sp>
      <p:sp>
        <p:nvSpPr>
          <p:cNvPr id="5" name="Rectangle 4"/>
          <p:cNvSpPr/>
          <p:nvPr/>
        </p:nvSpPr>
        <p:spPr>
          <a:xfrm>
            <a:off x="5943600" y="3048000"/>
            <a:ext cx="2971800" cy="3139321"/>
          </a:xfrm>
          <a:prstGeom prst="rect">
            <a:avLst/>
          </a:prstGeom>
          <a:solidFill>
            <a:srgbClr val="FFFF00">
              <a:alpha val="40000"/>
            </a:srgbClr>
          </a:solidFill>
        </p:spPr>
        <p:txBody>
          <a:bodyPr wrap="square">
            <a:spAutoFit/>
          </a:bodyPr>
          <a:lstStyle/>
          <a:p>
            <a:r>
              <a:rPr lang="en-US" b="1" dirty="0" smtClean="0"/>
              <a:t>1 Corinthians 5:1-2 </a:t>
            </a:r>
            <a:r>
              <a:rPr lang="en-US" dirty="0" smtClean="0"/>
              <a:t> </a:t>
            </a:r>
          </a:p>
          <a:p>
            <a:r>
              <a:rPr lang="en-US" dirty="0" smtClean="0"/>
              <a:t>It is actually reported that there is fornication among you, and such fornication as is not even among the Gentiles, that one of you hath his father's wife. 2  And ye are puffed up, and did not rather mourn, that he that had done this deed might be taken away from among you.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Isolated Elements of Truth</a:t>
            </a:r>
            <a:endParaRPr lang="en-US" b="1" dirty="0">
              <a:solidFill>
                <a:schemeClr val="bg1"/>
              </a:solidFill>
            </a:endParaRPr>
          </a:p>
        </p:txBody>
      </p:sp>
      <p:sp>
        <p:nvSpPr>
          <p:cNvPr id="3" name="Content Placeholder 2"/>
          <p:cNvSpPr>
            <a:spLocks noGrp="1"/>
          </p:cNvSpPr>
          <p:nvPr>
            <p:ph idx="1"/>
          </p:nvPr>
        </p:nvSpPr>
        <p:spPr>
          <a:xfrm>
            <a:off x="457200" y="2133600"/>
            <a:ext cx="3962400" cy="3992563"/>
          </a:xfrm>
        </p:spPr>
        <p:txBody>
          <a:bodyPr>
            <a:normAutofit/>
          </a:bodyPr>
          <a:lstStyle/>
          <a:p>
            <a:r>
              <a:rPr lang="en-US" sz="4000" b="1" dirty="0" smtClean="0"/>
              <a:t>FAITH ALONE</a:t>
            </a:r>
          </a:p>
          <a:p>
            <a:endParaRPr lang="en-US" sz="4000" b="1" dirty="0"/>
          </a:p>
          <a:p>
            <a:r>
              <a:rPr lang="en-US" sz="4000" b="1" dirty="0" smtClean="0"/>
              <a:t>GRACE ALONE</a:t>
            </a:r>
          </a:p>
          <a:p>
            <a:endParaRPr lang="en-US" sz="4000" b="1" dirty="0"/>
          </a:p>
          <a:p>
            <a:r>
              <a:rPr lang="en-US" sz="4000" b="1" dirty="0" smtClean="0"/>
              <a:t>WORKS ALONE</a:t>
            </a:r>
            <a:endParaRPr lang="en-US" sz="4000" b="1" dirty="0"/>
          </a:p>
        </p:txBody>
      </p:sp>
      <p:sp>
        <p:nvSpPr>
          <p:cNvPr id="4" name="TextBox 3"/>
          <p:cNvSpPr txBox="1"/>
          <p:nvPr/>
        </p:nvSpPr>
        <p:spPr>
          <a:xfrm>
            <a:off x="4648200" y="2286000"/>
            <a:ext cx="3855351" cy="1200329"/>
          </a:xfrm>
          <a:prstGeom prst="rect">
            <a:avLst/>
          </a:prstGeom>
          <a:noFill/>
        </p:spPr>
        <p:txBody>
          <a:bodyPr wrap="none" rtlCol="0">
            <a:spAutoFit/>
          </a:bodyPr>
          <a:lstStyle/>
          <a:p>
            <a:r>
              <a:rPr lang="en-US" sz="2400" dirty="0" smtClean="0"/>
              <a:t>When you isolate one aspect </a:t>
            </a:r>
          </a:p>
          <a:p>
            <a:r>
              <a:rPr lang="en-US" sz="2400" dirty="0" smtClean="0"/>
              <a:t>of truth, you do not attain</a:t>
            </a:r>
          </a:p>
          <a:p>
            <a:r>
              <a:rPr lang="en-US" sz="2400" dirty="0" smtClean="0"/>
              <a:t>To the WHOLE truth of God</a:t>
            </a:r>
            <a:endParaRPr lang="en-US" sz="2400" dirty="0"/>
          </a:p>
        </p:txBody>
      </p:sp>
      <p:sp>
        <p:nvSpPr>
          <p:cNvPr id="5" name="TextBox 4"/>
          <p:cNvSpPr txBox="1"/>
          <p:nvPr/>
        </p:nvSpPr>
        <p:spPr>
          <a:xfrm>
            <a:off x="4648200" y="4114800"/>
            <a:ext cx="4101892" cy="1631216"/>
          </a:xfrm>
          <a:prstGeom prst="rect">
            <a:avLst/>
          </a:prstGeom>
          <a:noFill/>
        </p:spPr>
        <p:txBody>
          <a:bodyPr wrap="none" rtlCol="0">
            <a:spAutoFit/>
          </a:bodyPr>
          <a:lstStyle/>
          <a:p>
            <a:r>
              <a:rPr lang="en-US" sz="2800" b="1" dirty="0" smtClean="0"/>
              <a:t>Psalms 119:160 </a:t>
            </a:r>
            <a:r>
              <a:rPr lang="en-US" sz="2400" dirty="0" smtClean="0"/>
              <a:t> </a:t>
            </a:r>
          </a:p>
          <a:p>
            <a:r>
              <a:rPr lang="en-US" sz="2400" i="1" dirty="0" smtClean="0"/>
              <a:t>The sum of thy word is truth; </a:t>
            </a:r>
          </a:p>
          <a:p>
            <a:r>
              <a:rPr lang="en-US" sz="2400" i="1" dirty="0" smtClean="0"/>
              <a:t>And every one of thy righteous </a:t>
            </a:r>
          </a:p>
          <a:p>
            <a:r>
              <a:rPr lang="en-US" sz="2400" i="1" dirty="0" smtClean="0"/>
              <a:t>ordinances </a:t>
            </a:r>
            <a:r>
              <a:rPr lang="en-US" sz="2400" i="1" dirty="0" err="1" smtClean="0"/>
              <a:t>endureth</a:t>
            </a:r>
            <a:r>
              <a:rPr lang="en-US" sz="2400" i="1" dirty="0" smtClean="0"/>
              <a:t> for ever.</a:t>
            </a:r>
            <a:endParaRPr lang="en-US" sz="24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1"/>
          </a:solidFill>
        </p:spPr>
        <p:txBody>
          <a:bodyPr/>
          <a:lstStyle/>
          <a:p>
            <a:r>
              <a:rPr lang="en-US" b="1" dirty="0" smtClean="0">
                <a:solidFill>
                  <a:schemeClr val="bg1"/>
                </a:solidFill>
              </a:rPr>
              <a:t>Grace vs. Law</a:t>
            </a:r>
            <a:endParaRPr lang="en-US" b="1" dirty="0">
              <a:solidFill>
                <a:schemeClr val="bg1"/>
              </a:solidFill>
            </a:endParaRPr>
          </a:p>
        </p:txBody>
      </p:sp>
      <p:sp>
        <p:nvSpPr>
          <p:cNvPr id="6" name="Content Placeholder 5"/>
          <p:cNvSpPr>
            <a:spLocks noGrp="1"/>
          </p:cNvSpPr>
          <p:nvPr>
            <p:ph idx="1"/>
          </p:nvPr>
        </p:nvSpPr>
        <p:spPr/>
        <p:txBody>
          <a:bodyPr>
            <a:normAutofit fontScale="92500" lnSpcReduction="20000"/>
          </a:bodyPr>
          <a:lstStyle/>
          <a:p>
            <a:pPr>
              <a:buNone/>
            </a:pPr>
            <a:r>
              <a:rPr lang="en-US" dirty="0" smtClean="0"/>
              <a:t>When trying to understand “law” in Romans…</a:t>
            </a:r>
          </a:p>
          <a:p>
            <a:endParaRPr lang="en-US" dirty="0"/>
          </a:p>
          <a:p>
            <a:pPr>
              <a:buNone/>
            </a:pPr>
            <a:r>
              <a:rPr lang="en-US" sz="3500" b="1" dirty="0" smtClean="0"/>
              <a:t>2 Peter 3:15-16 </a:t>
            </a:r>
            <a:r>
              <a:rPr lang="en-US" dirty="0" smtClean="0"/>
              <a:t> And account that the longsuffering of our Lord is salvation; even as our beloved brother </a:t>
            </a:r>
            <a:r>
              <a:rPr lang="en-US" b="1" dirty="0" smtClean="0">
                <a:solidFill>
                  <a:srgbClr val="A50021"/>
                </a:solidFill>
              </a:rPr>
              <a:t>Paul</a:t>
            </a:r>
            <a:r>
              <a:rPr lang="en-US" dirty="0" smtClean="0"/>
              <a:t> also, according to the wisdom given to him, </a:t>
            </a:r>
            <a:r>
              <a:rPr lang="en-US" b="1" dirty="0">
                <a:solidFill>
                  <a:srgbClr val="A50021"/>
                </a:solidFill>
              </a:rPr>
              <a:t>wrote unto you</a:t>
            </a:r>
            <a:r>
              <a:rPr lang="en-US" dirty="0" smtClean="0"/>
              <a:t>; 16  as also </a:t>
            </a:r>
            <a:r>
              <a:rPr lang="en-US" b="1" dirty="0">
                <a:solidFill>
                  <a:srgbClr val="A50021"/>
                </a:solidFill>
              </a:rPr>
              <a:t>in all his epistles</a:t>
            </a:r>
            <a:r>
              <a:rPr lang="en-US" dirty="0" smtClean="0"/>
              <a:t>, speaking in them of these things; </a:t>
            </a:r>
            <a:r>
              <a:rPr lang="en-US" u="sng" dirty="0" smtClean="0"/>
              <a:t>wherein are some things hard to be understood, which the ignorant and </a:t>
            </a:r>
            <a:r>
              <a:rPr lang="en-US" u="sng" dirty="0" err="1" smtClean="0"/>
              <a:t>unsteadfast</a:t>
            </a:r>
            <a:r>
              <a:rPr lang="en-US" u="sng" dirty="0" smtClean="0"/>
              <a:t> wrest, as they do also the other scriptures, unto their own destruction</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US" b="1" dirty="0">
                <a:solidFill>
                  <a:schemeClr val="bg1"/>
                </a:solidFill>
              </a:rPr>
              <a:t>2 Peter </a:t>
            </a:r>
            <a:r>
              <a:rPr lang="en-US" b="1" dirty="0" smtClean="0">
                <a:solidFill>
                  <a:schemeClr val="bg1"/>
                </a:solidFill>
              </a:rPr>
              <a:t>3:17-18 </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dirty="0" smtClean="0"/>
              <a:t>17  Ye therefore, beloved, knowing these things beforehand, </a:t>
            </a:r>
            <a:r>
              <a:rPr lang="en-US" b="1" dirty="0" smtClean="0">
                <a:solidFill>
                  <a:srgbClr val="A50021"/>
                </a:solidFill>
              </a:rPr>
              <a:t>beware lest, being carried away with the error of the wicked</a:t>
            </a:r>
            <a:r>
              <a:rPr lang="en-US" dirty="0" smtClean="0"/>
              <a:t>, ye fall from your own </a:t>
            </a:r>
            <a:r>
              <a:rPr lang="en-US" dirty="0" err="1" smtClean="0"/>
              <a:t>stedfastness</a:t>
            </a:r>
            <a:r>
              <a:rPr lang="en-US" dirty="0" smtClean="0"/>
              <a:t>.</a:t>
            </a:r>
          </a:p>
          <a:p>
            <a:pPr>
              <a:buNone/>
            </a:pPr>
            <a:r>
              <a:rPr lang="en-US" dirty="0" smtClean="0"/>
              <a:t>18  But </a:t>
            </a:r>
            <a:r>
              <a:rPr lang="en-US" b="1" dirty="0" smtClean="0">
                <a:solidFill>
                  <a:srgbClr val="A50021"/>
                </a:solidFill>
              </a:rPr>
              <a:t>grow in the grace and knowledge </a:t>
            </a:r>
            <a:r>
              <a:rPr lang="en-US" dirty="0" smtClean="0"/>
              <a:t>of our Lord and Saviour Jesus Christ. To him be the glory both now and for ever. Amen.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Law Keeping</a:t>
            </a:r>
            <a:endParaRPr lang="en-US" b="1"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t>Law keeping in both the OT and the NT puts man in a “precarious” situation with God</a:t>
            </a:r>
          </a:p>
          <a:p>
            <a:endParaRPr lang="en-US" dirty="0"/>
          </a:p>
          <a:p>
            <a:r>
              <a:rPr lang="en-US" sz="3500" b="1" dirty="0" smtClean="0"/>
              <a:t>James 2:10 -11</a:t>
            </a:r>
            <a:r>
              <a:rPr lang="en-US" dirty="0" smtClean="0"/>
              <a:t> For whosoever shall keep the whole law, and yet </a:t>
            </a:r>
            <a:r>
              <a:rPr lang="en-US" b="1" dirty="0" smtClean="0">
                <a:solidFill>
                  <a:srgbClr val="A50021"/>
                </a:solidFill>
              </a:rPr>
              <a:t>stumble in one point, he is become guilty of all</a:t>
            </a:r>
            <a:r>
              <a:rPr lang="en-US" dirty="0" smtClean="0"/>
              <a:t>. 11  For he that said, Do not commit adultery, said also, Do not kill. Now if thou dost not commit adultery, but </a:t>
            </a:r>
            <a:r>
              <a:rPr lang="en-US" dirty="0" err="1" smtClean="0"/>
              <a:t>killest</a:t>
            </a:r>
            <a:r>
              <a:rPr lang="en-US" dirty="0" smtClean="0"/>
              <a:t>, </a:t>
            </a:r>
            <a:r>
              <a:rPr lang="en-US" b="1" dirty="0">
                <a:solidFill>
                  <a:srgbClr val="A50021"/>
                </a:solidFill>
              </a:rPr>
              <a:t>thou art become a transgressor of the law</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The biblical doctrine of Grace</a:t>
            </a:r>
            <a:endParaRPr lang="en-US" b="1" dirty="0">
              <a:solidFill>
                <a:schemeClr val="bg1"/>
              </a:solidFill>
            </a:endParaRPr>
          </a:p>
        </p:txBody>
      </p:sp>
      <p:sp>
        <p:nvSpPr>
          <p:cNvPr id="3" name="Content Placeholder 2"/>
          <p:cNvSpPr>
            <a:spLocks noGrp="1"/>
          </p:cNvSpPr>
          <p:nvPr>
            <p:ph idx="1"/>
          </p:nvPr>
        </p:nvSpPr>
        <p:spPr/>
        <p:txBody>
          <a:bodyPr/>
          <a:lstStyle/>
          <a:p>
            <a:pPr>
              <a:buNone/>
            </a:pPr>
            <a:r>
              <a:rPr lang="en-US" dirty="0" smtClean="0"/>
              <a:t>An important doctrine</a:t>
            </a:r>
          </a:p>
          <a:p>
            <a:pPr>
              <a:buNone/>
            </a:pPr>
            <a:r>
              <a:rPr lang="en-US" dirty="0" smtClean="0"/>
              <a:t>	A misunderstood doctrine</a:t>
            </a:r>
          </a:p>
          <a:p>
            <a:pPr>
              <a:buNone/>
            </a:pPr>
            <a:r>
              <a:rPr lang="en-US" dirty="0" smtClean="0"/>
              <a:t>		A misapplied doctrine</a:t>
            </a:r>
          </a:p>
          <a:p>
            <a:pPr>
              <a:buNone/>
            </a:pPr>
            <a:endParaRPr lang="en-US" dirty="0"/>
          </a:p>
          <a:p>
            <a:pPr>
              <a:buNone/>
            </a:pPr>
            <a:r>
              <a:rPr lang="en-US" sz="3600" b="1" dirty="0" smtClean="0"/>
              <a:t>Romans 6:1 </a:t>
            </a:r>
            <a:r>
              <a:rPr lang="en-US" dirty="0" smtClean="0"/>
              <a:t> </a:t>
            </a:r>
            <a:r>
              <a:rPr lang="en-US" i="1" dirty="0" smtClean="0"/>
              <a:t>What shall we say then? Shall we continue in sin, that grace may abound?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All are Guilty</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US" sz="3600" b="1" dirty="0" smtClean="0"/>
              <a:t>Romans 3:10-12 </a:t>
            </a:r>
            <a:r>
              <a:rPr lang="en-US" dirty="0" smtClean="0"/>
              <a:t> as it is written, </a:t>
            </a:r>
            <a:r>
              <a:rPr lang="en-US" b="1" dirty="0">
                <a:solidFill>
                  <a:srgbClr val="A50021"/>
                </a:solidFill>
              </a:rPr>
              <a:t>There is none righteous, no, not one</a:t>
            </a:r>
            <a:r>
              <a:rPr lang="en-US" dirty="0" smtClean="0"/>
              <a:t>; 11  There is none that </a:t>
            </a:r>
            <a:r>
              <a:rPr lang="en-US" dirty="0" err="1" smtClean="0"/>
              <a:t>understandeth</a:t>
            </a:r>
            <a:r>
              <a:rPr lang="en-US" dirty="0" smtClean="0"/>
              <a:t>, There is none that </a:t>
            </a:r>
            <a:r>
              <a:rPr lang="en-US" dirty="0" err="1" smtClean="0"/>
              <a:t>seeketh</a:t>
            </a:r>
            <a:r>
              <a:rPr lang="en-US" dirty="0" smtClean="0"/>
              <a:t> after God; 12  They have all turned aside, they are together become unprofitable; </a:t>
            </a:r>
            <a:r>
              <a:rPr lang="en-US" b="1" dirty="0" smtClean="0">
                <a:solidFill>
                  <a:srgbClr val="A50021"/>
                </a:solidFill>
              </a:rPr>
              <a:t>There is none that doeth good, no, not, so much as one</a:t>
            </a:r>
            <a:r>
              <a:rPr lang="en-US" dirty="0" smtClean="0"/>
              <a:t>:</a:t>
            </a:r>
          </a:p>
          <a:p>
            <a:pPr>
              <a:buNone/>
            </a:pPr>
            <a:r>
              <a:rPr lang="en-US" sz="3600" b="1" dirty="0"/>
              <a:t>Romans 3:23 </a:t>
            </a:r>
            <a:r>
              <a:rPr lang="en-US" dirty="0" smtClean="0"/>
              <a:t> for </a:t>
            </a:r>
            <a:r>
              <a:rPr lang="en-US" b="1" dirty="0">
                <a:solidFill>
                  <a:srgbClr val="A50021"/>
                </a:solidFill>
              </a:rPr>
              <a:t>all have sinned</a:t>
            </a:r>
            <a:r>
              <a:rPr lang="en-US" dirty="0" smtClean="0"/>
              <a:t>, and fall short of the glory of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accent1"/>
          </a:solidFill>
        </p:spPr>
        <p:txBody>
          <a:bodyPr/>
          <a:lstStyle/>
          <a:p>
            <a:r>
              <a:rPr lang="en-US" b="1" dirty="0" smtClean="0">
                <a:solidFill>
                  <a:schemeClr val="bg1"/>
                </a:solidFill>
              </a:rPr>
              <a:t>There has always been law</a:t>
            </a:r>
            <a:endParaRPr lang="en-US" b="1" dirty="0">
              <a:solidFill>
                <a:schemeClr val="bg1"/>
              </a:solidFill>
            </a:endParaRPr>
          </a:p>
        </p:txBody>
      </p:sp>
      <p:sp>
        <p:nvSpPr>
          <p:cNvPr id="3" name="Content Placeholder 2"/>
          <p:cNvSpPr>
            <a:spLocks noGrp="1"/>
          </p:cNvSpPr>
          <p:nvPr>
            <p:ph idx="1"/>
          </p:nvPr>
        </p:nvSpPr>
        <p:spPr>
          <a:xfrm>
            <a:off x="381000" y="4419600"/>
            <a:ext cx="8229600" cy="2286000"/>
          </a:xfrm>
        </p:spPr>
        <p:txBody>
          <a:bodyPr>
            <a:normAutofit fontScale="70000" lnSpcReduction="20000"/>
          </a:bodyPr>
          <a:lstStyle/>
          <a:p>
            <a:r>
              <a:rPr lang="en-US" sz="4000" b="1" dirty="0" smtClean="0"/>
              <a:t>Romans 5:12-14 </a:t>
            </a:r>
            <a:r>
              <a:rPr lang="en-US" dirty="0" smtClean="0"/>
              <a:t> Therefore, as through one man sin entered into the world, and death through sin; and so death passed unto all men, for that all sinned: -- 13  </a:t>
            </a:r>
            <a:r>
              <a:rPr lang="en-US" u="sng" dirty="0" smtClean="0"/>
              <a:t>for until the law sin was in the world</a:t>
            </a:r>
            <a:r>
              <a:rPr lang="en-US" dirty="0" smtClean="0"/>
              <a:t>; but </a:t>
            </a:r>
            <a:r>
              <a:rPr lang="en-US" b="1" dirty="0" smtClean="0">
                <a:solidFill>
                  <a:srgbClr val="A50021"/>
                </a:solidFill>
              </a:rPr>
              <a:t>sin is not imputed when there is no law</a:t>
            </a:r>
            <a:r>
              <a:rPr lang="en-US" dirty="0" smtClean="0"/>
              <a:t>. 14  </a:t>
            </a:r>
            <a:r>
              <a:rPr lang="en-US" u="sng" dirty="0" smtClean="0"/>
              <a:t>Nevertheless death reigned from Adam until Moses</a:t>
            </a:r>
            <a:r>
              <a:rPr lang="en-US" dirty="0" smtClean="0"/>
              <a:t>, even over them that had not sinned after the likeness of Adam's transgression, who is a figure of him that was to come.</a:t>
            </a:r>
            <a:endParaRPr lang="en-US" dirty="0"/>
          </a:p>
        </p:txBody>
      </p:sp>
      <p:pic>
        <p:nvPicPr>
          <p:cNvPr id="1026" name="Picture 2" descr="C:\Users\Alan Williamson\Documents\The Document Directory\Sermons\Bible Classes\Galatians\images\timeline.jpg"/>
          <p:cNvPicPr>
            <a:picLocks noChangeAspect="1" noChangeArrowheads="1"/>
          </p:cNvPicPr>
          <p:nvPr/>
        </p:nvPicPr>
        <p:blipFill>
          <a:blip r:embed="rId2" cstate="print"/>
          <a:srcRect/>
          <a:stretch>
            <a:fillRect/>
          </a:stretch>
        </p:blipFill>
        <p:spPr bwMode="auto">
          <a:xfrm>
            <a:off x="-1143000" y="1219200"/>
            <a:ext cx="10668000" cy="304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lan Williamson\Documents\The Document Directory\Sermons\Bible Classes\Galatians\images\timeline.jpg"/>
          <p:cNvPicPr>
            <a:picLocks noChangeAspect="1" noChangeArrowheads="1"/>
          </p:cNvPicPr>
          <p:nvPr/>
        </p:nvPicPr>
        <p:blipFill>
          <a:blip r:embed="rId2" cstate="print"/>
          <a:srcRect/>
          <a:stretch>
            <a:fillRect/>
          </a:stretch>
        </p:blipFill>
        <p:spPr bwMode="auto">
          <a:xfrm>
            <a:off x="-1295400" y="3962400"/>
            <a:ext cx="10668000" cy="3048000"/>
          </a:xfrm>
          <a:prstGeom prst="rect">
            <a:avLst/>
          </a:prstGeom>
          <a:noFill/>
        </p:spPr>
      </p:pic>
      <p:sp>
        <p:nvSpPr>
          <p:cNvPr id="3" name="Content Placeholder 2"/>
          <p:cNvSpPr>
            <a:spLocks noGrp="1"/>
          </p:cNvSpPr>
          <p:nvPr>
            <p:ph idx="1"/>
          </p:nvPr>
        </p:nvSpPr>
        <p:spPr>
          <a:xfrm>
            <a:off x="381000" y="304800"/>
            <a:ext cx="8229600" cy="3992563"/>
          </a:xfrm>
        </p:spPr>
        <p:txBody>
          <a:bodyPr>
            <a:normAutofit fontScale="70000" lnSpcReduction="20000"/>
          </a:bodyPr>
          <a:lstStyle/>
          <a:p>
            <a:pPr>
              <a:buNone/>
            </a:pPr>
            <a:r>
              <a:rPr lang="en-US" sz="4000" b="1" dirty="0" smtClean="0"/>
              <a:t>Romans 5:18-21 </a:t>
            </a:r>
          </a:p>
          <a:p>
            <a:pPr>
              <a:buNone/>
            </a:pPr>
            <a:endParaRPr lang="en-US" dirty="0" smtClean="0"/>
          </a:p>
          <a:p>
            <a:pPr>
              <a:buNone/>
            </a:pPr>
            <a:r>
              <a:rPr lang="en-US" dirty="0" smtClean="0"/>
              <a:t>18  So then as through one trespass the judgment came unto all men to condemnation; even so through one act of righteousness the free gift came unto all men to justification of life.</a:t>
            </a:r>
          </a:p>
          <a:p>
            <a:pPr>
              <a:buNone/>
            </a:pPr>
            <a:r>
              <a:rPr lang="en-US" dirty="0" smtClean="0"/>
              <a:t>19  For as through the one man's disobedience the many were made sinners, even so through the obedience of the one shall the many be made righteous.</a:t>
            </a:r>
          </a:p>
          <a:p>
            <a:pPr>
              <a:buNone/>
            </a:pPr>
            <a:r>
              <a:rPr lang="en-US" dirty="0" smtClean="0"/>
              <a:t>20  And the law came in besides, that the trespass might abound; but </a:t>
            </a:r>
            <a:r>
              <a:rPr lang="en-US" u="sng" dirty="0" smtClean="0"/>
              <a:t>where </a:t>
            </a:r>
            <a:r>
              <a:rPr lang="en-US" b="1" u="sng" dirty="0" smtClean="0">
                <a:solidFill>
                  <a:srgbClr val="A50021"/>
                </a:solidFill>
              </a:rPr>
              <a:t>sin</a:t>
            </a:r>
            <a:r>
              <a:rPr lang="en-US" u="sng" dirty="0" smtClean="0"/>
              <a:t> abounded</a:t>
            </a:r>
            <a:r>
              <a:rPr lang="en-US" dirty="0" smtClean="0"/>
              <a:t>, </a:t>
            </a:r>
            <a:r>
              <a:rPr lang="en-US" b="1" u="sng" dirty="0" smtClean="0">
                <a:solidFill>
                  <a:srgbClr val="A50021"/>
                </a:solidFill>
              </a:rPr>
              <a:t>grace</a:t>
            </a:r>
            <a:r>
              <a:rPr lang="en-US" u="sng" dirty="0" smtClean="0"/>
              <a:t> did abound more exceedingly</a:t>
            </a:r>
            <a:r>
              <a:rPr lang="en-US" dirty="0" smtClean="0"/>
              <a:t>:</a:t>
            </a:r>
          </a:p>
          <a:p>
            <a:pPr>
              <a:buNone/>
            </a:pPr>
            <a:r>
              <a:rPr lang="en-US" dirty="0" smtClean="0"/>
              <a:t>21  that, as sin reigned in death, even so might grace reign through righteousness unto eternal life through Jesus Christ our Lord.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Grace provides the remedy for sin</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r>
              <a:rPr lang="en-US" dirty="0" smtClean="0"/>
              <a:t>All men are guilty of sin (lawlessness)</a:t>
            </a:r>
          </a:p>
          <a:p>
            <a:r>
              <a:rPr lang="en-US" dirty="0" smtClean="0"/>
              <a:t>God is righteous, thus His justice demands a payment (penalty)</a:t>
            </a:r>
          </a:p>
          <a:p>
            <a:pPr lvl="1"/>
            <a:r>
              <a:rPr lang="en-US" dirty="0" smtClean="0"/>
              <a:t>We do not have anything to bring that will suffice to atone for our sins</a:t>
            </a:r>
          </a:p>
          <a:p>
            <a:pPr lvl="1"/>
            <a:r>
              <a:rPr lang="en-US" dirty="0" smtClean="0"/>
              <a:t>Therefore, God paid the price for us</a:t>
            </a:r>
          </a:p>
          <a:p>
            <a:r>
              <a:rPr lang="en-US" dirty="0" smtClean="0"/>
              <a:t>By His grace we receive this undeserved blessing, a way of salvation through the sacrifice of His Beloved Son, Jesus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US" b="1" dirty="0" smtClean="0"/>
              <a:t>All who will be saved</a:t>
            </a:r>
            <a:endParaRPr lang="en-US" sz="2800" b="1" dirty="0"/>
          </a:p>
        </p:txBody>
      </p:sp>
      <p:sp>
        <p:nvSpPr>
          <p:cNvPr id="5" name="Content Placeholder 4"/>
          <p:cNvSpPr>
            <a:spLocks noGrp="1"/>
          </p:cNvSpPr>
          <p:nvPr>
            <p:ph sz="half" idx="1"/>
          </p:nvPr>
        </p:nvSpPr>
        <p:spPr>
          <a:xfrm>
            <a:off x="152400" y="1600200"/>
            <a:ext cx="4343400" cy="4953000"/>
          </a:xfrm>
        </p:spPr>
        <p:txBody>
          <a:bodyPr>
            <a:normAutofit fontScale="70000" lnSpcReduction="20000"/>
          </a:bodyPr>
          <a:lstStyle/>
          <a:p>
            <a:pPr>
              <a:buNone/>
            </a:pPr>
            <a:r>
              <a:rPr lang="en-US" sz="3300" b="1" dirty="0" smtClean="0"/>
              <a:t>	Titus 2:11-14 </a:t>
            </a:r>
            <a:r>
              <a:rPr lang="en-US" dirty="0" smtClean="0"/>
              <a:t> </a:t>
            </a:r>
          </a:p>
          <a:p>
            <a:pPr>
              <a:buNone/>
            </a:pPr>
            <a:r>
              <a:rPr lang="en-US" dirty="0" smtClean="0"/>
              <a:t>	</a:t>
            </a:r>
          </a:p>
          <a:p>
            <a:pPr>
              <a:buNone/>
            </a:pPr>
            <a:r>
              <a:rPr lang="en-US" dirty="0"/>
              <a:t>	</a:t>
            </a:r>
            <a:r>
              <a:rPr lang="en-US" dirty="0" smtClean="0"/>
              <a:t>For </a:t>
            </a:r>
            <a:r>
              <a:rPr lang="en-US" b="1" dirty="0" smtClean="0">
                <a:solidFill>
                  <a:srgbClr val="A50021"/>
                </a:solidFill>
              </a:rPr>
              <a:t>the grace of God hath appeared, bringing salvation to all men</a:t>
            </a:r>
            <a:r>
              <a:rPr lang="en-US" dirty="0" smtClean="0"/>
              <a:t>, 12  instructing us, to the intent that, denying ungodliness and worldly lusts, we should live soberly and righteously and godly in this present world; 13  looking for the blessed hope and appearing of the glory of the great God and our Saviour Jesus Christ; 14  who gave himself for us, that he might redeem us from all iniquity, and purify unto himself a people for his own possession, zealous of good works.</a:t>
            </a:r>
          </a:p>
          <a:p>
            <a:pPr>
              <a:buNone/>
            </a:pPr>
            <a:endParaRPr lang="en-US" dirty="0"/>
          </a:p>
        </p:txBody>
      </p:sp>
      <p:sp>
        <p:nvSpPr>
          <p:cNvPr id="6" name="Content Placeholder 5"/>
          <p:cNvSpPr>
            <a:spLocks noGrp="1"/>
          </p:cNvSpPr>
          <p:nvPr>
            <p:ph sz="half" idx="2"/>
          </p:nvPr>
        </p:nvSpPr>
        <p:spPr>
          <a:xfrm>
            <a:off x="4419600" y="1600200"/>
            <a:ext cx="4267200" cy="4525963"/>
          </a:xfrm>
        </p:spPr>
        <p:txBody>
          <a:bodyPr>
            <a:normAutofit fontScale="70000" lnSpcReduction="20000"/>
          </a:bodyPr>
          <a:lstStyle/>
          <a:p>
            <a:pPr>
              <a:buNone/>
            </a:pPr>
            <a:r>
              <a:rPr lang="en-US" sz="3400" b="1" dirty="0" smtClean="0"/>
              <a:t>	Hebrews </a:t>
            </a:r>
            <a:r>
              <a:rPr lang="en-US" sz="3400" b="1" dirty="0"/>
              <a:t>9:15 </a:t>
            </a:r>
            <a:r>
              <a:rPr lang="en-US" dirty="0" smtClean="0"/>
              <a:t> </a:t>
            </a:r>
          </a:p>
          <a:p>
            <a:pPr>
              <a:buNone/>
            </a:pPr>
            <a:r>
              <a:rPr lang="en-US" dirty="0" smtClean="0"/>
              <a:t>	</a:t>
            </a:r>
          </a:p>
          <a:p>
            <a:pPr>
              <a:buNone/>
            </a:pPr>
            <a:r>
              <a:rPr lang="en-US" dirty="0"/>
              <a:t>	</a:t>
            </a:r>
            <a:r>
              <a:rPr lang="en-US" dirty="0" smtClean="0"/>
              <a:t>And for this cause he is the mediator of a new covenant, that a death having taken place </a:t>
            </a:r>
            <a:r>
              <a:rPr lang="en-US" sz="2900" b="1" dirty="0">
                <a:solidFill>
                  <a:srgbClr val="A50021"/>
                </a:solidFill>
              </a:rPr>
              <a:t>for the redemption of the transgressions that were under the first covenant</a:t>
            </a:r>
            <a:r>
              <a:rPr lang="en-US" dirty="0" smtClean="0"/>
              <a:t>, they that have been called may receive the promise of the eternal inheritance.</a:t>
            </a:r>
            <a:endParaRPr lang="en-US" dirty="0"/>
          </a:p>
        </p:txBody>
      </p:sp>
      <p:sp>
        <p:nvSpPr>
          <p:cNvPr id="7" name="Title 3"/>
          <p:cNvSpPr txBox="1">
            <a:spLocks/>
          </p:cNvSpPr>
          <p:nvPr/>
        </p:nvSpPr>
        <p:spPr>
          <a:xfrm>
            <a:off x="3505200" y="5867400"/>
            <a:ext cx="5257800" cy="762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chemeClr val="tx1"/>
                </a:solidFill>
                <a:effectLst/>
                <a:uLnTx/>
                <a:uFillTx/>
                <a:latin typeface="+mj-lt"/>
                <a:ea typeface="+mj-ea"/>
                <a:cs typeface="+mj-cs"/>
              </a:rPr>
              <a:t>will be saved by the Grace of God</a:t>
            </a:r>
          </a:p>
        </p:txBody>
      </p:sp>
      <p:sp>
        <p:nvSpPr>
          <p:cNvPr id="8" name="Bent-Up Arrow 7"/>
          <p:cNvSpPr/>
          <p:nvPr/>
        </p:nvSpPr>
        <p:spPr>
          <a:xfrm rot="10800000" flipH="1">
            <a:off x="5867400" y="609600"/>
            <a:ext cx="2209800" cy="5562600"/>
          </a:xfrm>
          <a:prstGeom prst="bentUpArrow">
            <a:avLst/>
          </a:prstGeom>
          <a:solidFill>
            <a:schemeClr val="accent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Galatians 5:4-6</a:t>
            </a:r>
            <a:endParaRPr lang="en-US" b="1" dirty="0">
              <a:solidFill>
                <a:schemeClr val="bg1"/>
              </a:solidFill>
            </a:endParaRPr>
          </a:p>
        </p:txBody>
      </p:sp>
      <p:sp>
        <p:nvSpPr>
          <p:cNvPr id="3" name="Content Placeholder 2"/>
          <p:cNvSpPr>
            <a:spLocks noGrp="1"/>
          </p:cNvSpPr>
          <p:nvPr>
            <p:ph idx="1"/>
          </p:nvPr>
        </p:nvSpPr>
        <p:spPr>
          <a:xfrm>
            <a:off x="457200" y="1600201"/>
            <a:ext cx="8229600" cy="4038599"/>
          </a:xfrm>
        </p:spPr>
        <p:txBody>
          <a:bodyPr>
            <a:normAutofit lnSpcReduction="10000"/>
          </a:bodyPr>
          <a:lstStyle/>
          <a:p>
            <a:pPr>
              <a:buNone/>
            </a:pPr>
            <a:r>
              <a:rPr lang="en-US" dirty="0" smtClean="0"/>
              <a:t>4  Ye are severed from Christ, </a:t>
            </a:r>
            <a:r>
              <a:rPr lang="en-US" u="sng" dirty="0" smtClean="0"/>
              <a:t>ye would be justified by the law</a:t>
            </a:r>
            <a:r>
              <a:rPr lang="en-US" dirty="0" smtClean="0"/>
              <a:t>; </a:t>
            </a:r>
            <a:r>
              <a:rPr lang="en-US" b="1" dirty="0" smtClean="0">
                <a:solidFill>
                  <a:srgbClr val="A50021"/>
                </a:solidFill>
              </a:rPr>
              <a:t>ye are fallen away from grace</a:t>
            </a:r>
            <a:r>
              <a:rPr lang="en-US" dirty="0" smtClean="0"/>
              <a:t>.</a:t>
            </a:r>
          </a:p>
          <a:p>
            <a:pPr>
              <a:buNone/>
            </a:pPr>
            <a:r>
              <a:rPr lang="en-US" dirty="0" smtClean="0"/>
              <a:t>5  For we through the Spirit by faith wait for the hope of righteousness.</a:t>
            </a:r>
          </a:p>
          <a:p>
            <a:pPr>
              <a:buNone/>
            </a:pPr>
            <a:r>
              <a:rPr lang="en-US" dirty="0" smtClean="0"/>
              <a:t>6  For in Christ Jesus neither circumcision </a:t>
            </a:r>
            <a:r>
              <a:rPr lang="en-US" dirty="0" err="1" smtClean="0"/>
              <a:t>availeth</a:t>
            </a:r>
            <a:r>
              <a:rPr lang="en-US" dirty="0" smtClean="0"/>
              <a:t> anything, nor </a:t>
            </a:r>
            <a:r>
              <a:rPr lang="en-US" dirty="0" err="1" smtClean="0"/>
              <a:t>uncircumcision</a:t>
            </a:r>
            <a:r>
              <a:rPr lang="en-US" dirty="0" smtClean="0"/>
              <a:t>; but </a:t>
            </a:r>
            <a:r>
              <a:rPr lang="en-US" b="1" dirty="0">
                <a:solidFill>
                  <a:srgbClr val="A50021"/>
                </a:solidFill>
              </a:rPr>
              <a:t>faith working through love</a:t>
            </a:r>
            <a:r>
              <a:rPr lang="en-US" dirty="0" smtClean="0"/>
              <a:t>.</a:t>
            </a:r>
            <a:endParaRPr lang="en-US" dirty="0"/>
          </a:p>
        </p:txBody>
      </p:sp>
      <p:sp>
        <p:nvSpPr>
          <p:cNvPr id="4" name="TextBox 3"/>
          <p:cNvSpPr txBox="1"/>
          <p:nvPr/>
        </p:nvSpPr>
        <p:spPr>
          <a:xfrm>
            <a:off x="381000" y="6019800"/>
            <a:ext cx="8229600" cy="461665"/>
          </a:xfrm>
          <a:prstGeom prst="rect">
            <a:avLst/>
          </a:prstGeom>
          <a:solidFill>
            <a:schemeClr val="accent1"/>
          </a:solidFill>
        </p:spPr>
        <p:txBody>
          <a:bodyPr wrap="square" rtlCol="0">
            <a:spAutoFit/>
          </a:bodyPr>
          <a:lstStyle/>
          <a:p>
            <a:pPr algn="ctr"/>
            <a:r>
              <a:rPr lang="en-US" sz="2400" b="1" dirty="0" smtClean="0">
                <a:solidFill>
                  <a:schemeClr val="bg1"/>
                </a:solidFill>
              </a:rPr>
              <a:t>Faith WORKING through love is NOT incompatible with GRACE</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Galatians 1:6-9</a:t>
            </a:r>
            <a:endParaRPr lang="en-US" b="1" dirty="0">
              <a:solidFill>
                <a:schemeClr val="bg1"/>
              </a:solidFill>
            </a:endParaRPr>
          </a:p>
        </p:txBody>
      </p:sp>
      <p:sp>
        <p:nvSpPr>
          <p:cNvPr id="3" name="Content Placeholder 2"/>
          <p:cNvSpPr>
            <a:spLocks noGrp="1"/>
          </p:cNvSpPr>
          <p:nvPr>
            <p:ph idx="1"/>
          </p:nvPr>
        </p:nvSpPr>
        <p:spPr/>
        <p:txBody>
          <a:bodyPr>
            <a:normAutofit fontScale="85000" lnSpcReduction="10000"/>
          </a:bodyPr>
          <a:lstStyle/>
          <a:p>
            <a:pPr>
              <a:buNone/>
            </a:pPr>
            <a:r>
              <a:rPr lang="en-US" dirty="0" smtClean="0"/>
              <a:t>6  I marvel that ye are so quickly removing from him that called you in the grace of Christ unto </a:t>
            </a:r>
            <a:r>
              <a:rPr lang="en-US" b="1" dirty="0" smtClean="0">
                <a:solidFill>
                  <a:srgbClr val="A50021"/>
                </a:solidFill>
              </a:rPr>
              <a:t>a different gospel</a:t>
            </a:r>
            <a:r>
              <a:rPr lang="en-US" dirty="0" smtClean="0"/>
              <a:t>;</a:t>
            </a:r>
          </a:p>
          <a:p>
            <a:pPr>
              <a:buNone/>
            </a:pPr>
            <a:r>
              <a:rPr lang="en-US" dirty="0" smtClean="0"/>
              <a:t>7  which is not </a:t>
            </a:r>
            <a:r>
              <a:rPr lang="en-US" b="1" dirty="0">
                <a:solidFill>
                  <a:srgbClr val="A50021"/>
                </a:solidFill>
              </a:rPr>
              <a:t>another gospel </a:t>
            </a:r>
            <a:r>
              <a:rPr lang="en-US" dirty="0" smtClean="0"/>
              <a:t>only there are some that trouble you, and would </a:t>
            </a:r>
            <a:r>
              <a:rPr lang="en-US" b="1" dirty="0">
                <a:solidFill>
                  <a:srgbClr val="A50021"/>
                </a:solidFill>
              </a:rPr>
              <a:t>pervert the gospel </a:t>
            </a:r>
            <a:r>
              <a:rPr lang="en-US" dirty="0" smtClean="0"/>
              <a:t>of Christ.</a:t>
            </a:r>
          </a:p>
          <a:p>
            <a:pPr>
              <a:buNone/>
            </a:pPr>
            <a:r>
              <a:rPr lang="en-US" dirty="0" smtClean="0"/>
              <a:t>8  But though we, or an angel from heaven, should preach unto you any gospel other than that which we preached unto you, </a:t>
            </a:r>
            <a:r>
              <a:rPr lang="en-US" u="sng" dirty="0" smtClean="0"/>
              <a:t>let him be anathema</a:t>
            </a:r>
            <a:r>
              <a:rPr lang="en-US" dirty="0" smtClean="0"/>
              <a:t>.</a:t>
            </a:r>
          </a:p>
          <a:p>
            <a:pPr>
              <a:buNone/>
            </a:pPr>
            <a:r>
              <a:rPr lang="en-US" dirty="0" smtClean="0"/>
              <a:t>9  As we have said before, so say I now again, if any man </a:t>
            </a:r>
            <a:r>
              <a:rPr lang="en-US" dirty="0" err="1" smtClean="0"/>
              <a:t>preacheth</a:t>
            </a:r>
            <a:r>
              <a:rPr lang="en-US" dirty="0" smtClean="0"/>
              <a:t> unto you any gospel other than that which ye received, </a:t>
            </a:r>
            <a:r>
              <a:rPr lang="en-US" u="sng" dirty="0" smtClean="0"/>
              <a:t>let him be anathema</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2 Corinthians 11:3-4</a:t>
            </a:r>
            <a:endParaRPr lang="en-US" b="1" dirty="0">
              <a:solidFill>
                <a:schemeClr val="bg1"/>
              </a:solidFill>
            </a:endParaRPr>
          </a:p>
        </p:txBody>
      </p:sp>
      <p:sp>
        <p:nvSpPr>
          <p:cNvPr id="3" name="Content Placeholder 2"/>
          <p:cNvSpPr>
            <a:spLocks noGrp="1"/>
          </p:cNvSpPr>
          <p:nvPr>
            <p:ph idx="1"/>
          </p:nvPr>
        </p:nvSpPr>
        <p:spPr/>
        <p:txBody>
          <a:bodyPr>
            <a:normAutofit lnSpcReduction="10000"/>
          </a:bodyPr>
          <a:lstStyle/>
          <a:p>
            <a:pPr>
              <a:buNone/>
            </a:pPr>
            <a:r>
              <a:rPr lang="en-US" dirty="0" smtClean="0"/>
              <a:t>3  But I fear, lest by any means, as the serpent beguiled Eve in his craftiness, your minds should be </a:t>
            </a:r>
            <a:r>
              <a:rPr lang="en-US" b="1" dirty="0">
                <a:solidFill>
                  <a:srgbClr val="A50021"/>
                </a:solidFill>
              </a:rPr>
              <a:t>corrupted</a:t>
            </a:r>
            <a:r>
              <a:rPr lang="en-US" sz="4000" dirty="0" smtClean="0"/>
              <a:t> </a:t>
            </a:r>
            <a:r>
              <a:rPr lang="en-US" dirty="0" smtClean="0"/>
              <a:t>from the simplicity and the purity that is toward Christ.</a:t>
            </a:r>
          </a:p>
          <a:p>
            <a:pPr>
              <a:buNone/>
            </a:pPr>
            <a:r>
              <a:rPr lang="en-US" dirty="0" smtClean="0"/>
              <a:t>4  For if he that cometh </a:t>
            </a:r>
            <a:r>
              <a:rPr lang="en-US" dirty="0" err="1" smtClean="0"/>
              <a:t>preacheth</a:t>
            </a:r>
            <a:r>
              <a:rPr lang="en-US" dirty="0" smtClean="0"/>
              <a:t> </a:t>
            </a:r>
            <a:r>
              <a:rPr lang="en-US" b="1" dirty="0">
                <a:solidFill>
                  <a:srgbClr val="A50021"/>
                </a:solidFill>
              </a:rPr>
              <a:t>another Jesus</a:t>
            </a:r>
            <a:r>
              <a:rPr lang="en-US" dirty="0" smtClean="0"/>
              <a:t>, whom we did not preach, or if ye receive </a:t>
            </a:r>
            <a:r>
              <a:rPr lang="en-US" b="1" dirty="0">
                <a:solidFill>
                  <a:srgbClr val="A50021"/>
                </a:solidFill>
              </a:rPr>
              <a:t>a different spirit</a:t>
            </a:r>
            <a:r>
              <a:rPr lang="en-US" dirty="0" smtClean="0"/>
              <a:t>, which ye did not receive, or </a:t>
            </a:r>
            <a:r>
              <a:rPr lang="en-US" b="1" dirty="0">
                <a:solidFill>
                  <a:srgbClr val="A50021"/>
                </a:solidFill>
              </a:rPr>
              <a:t>a different gospel</a:t>
            </a:r>
            <a:r>
              <a:rPr lang="en-US" dirty="0" smtClean="0"/>
              <a:t>, which ye did not accept, ye do well to bear with him.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Alan Williamson\Pictures\Useful graphics\apocalypse\lake of fire.jpg"/>
          <p:cNvPicPr>
            <a:picLocks noChangeAspect="1" noChangeArrowheads="1"/>
          </p:cNvPicPr>
          <p:nvPr/>
        </p:nvPicPr>
        <p:blipFill>
          <a:blip r:embed="rId2" cstate="print"/>
          <a:srcRect/>
          <a:stretch>
            <a:fillRect/>
          </a:stretch>
        </p:blipFill>
        <p:spPr bwMode="auto">
          <a:xfrm>
            <a:off x="5029200" y="2362200"/>
            <a:ext cx="3810000" cy="2857500"/>
          </a:xfrm>
          <a:prstGeom prst="rect">
            <a:avLst/>
          </a:prstGeom>
          <a:noFill/>
        </p:spPr>
      </p:pic>
      <p:sp>
        <p:nvSpPr>
          <p:cNvPr id="4" name="Rectangle 3"/>
          <p:cNvSpPr/>
          <p:nvPr/>
        </p:nvSpPr>
        <p:spPr>
          <a:xfrm>
            <a:off x="228600" y="1447800"/>
            <a:ext cx="2599814" cy="1200329"/>
          </a:xfrm>
          <a:prstGeom prst="rect">
            <a:avLst/>
          </a:prstGeom>
        </p:spPr>
        <p:txBody>
          <a:bodyPr wrap="none">
            <a:spAutoFit/>
          </a:bodyPr>
          <a:lstStyle/>
          <a:p>
            <a:r>
              <a:rPr lang="en-US" sz="2400" b="1" dirty="0"/>
              <a:t>A</a:t>
            </a:r>
            <a:r>
              <a:rPr lang="en-US" sz="2400" b="1" dirty="0" smtClean="0"/>
              <a:t> different gospel</a:t>
            </a:r>
          </a:p>
          <a:p>
            <a:r>
              <a:rPr lang="en-US" sz="2400" b="1" dirty="0" smtClean="0"/>
              <a:t>A perverted gospel</a:t>
            </a:r>
          </a:p>
          <a:p>
            <a:r>
              <a:rPr lang="en-US" sz="2400" b="1" dirty="0" smtClean="0"/>
              <a:t>Another gospel</a:t>
            </a:r>
            <a:endParaRPr lang="en-US" sz="2400" b="1" dirty="0"/>
          </a:p>
        </p:txBody>
      </p:sp>
      <p:sp>
        <p:nvSpPr>
          <p:cNvPr id="5" name="Rectangle 4"/>
          <p:cNvSpPr/>
          <p:nvPr/>
        </p:nvSpPr>
        <p:spPr>
          <a:xfrm>
            <a:off x="304800" y="4876800"/>
            <a:ext cx="2874313" cy="1569660"/>
          </a:xfrm>
          <a:prstGeom prst="rect">
            <a:avLst/>
          </a:prstGeom>
        </p:spPr>
        <p:txBody>
          <a:bodyPr wrap="none">
            <a:spAutoFit/>
          </a:bodyPr>
          <a:lstStyle/>
          <a:p>
            <a:r>
              <a:rPr lang="en-US" sz="2400" b="1" dirty="0"/>
              <a:t>A</a:t>
            </a:r>
            <a:r>
              <a:rPr lang="en-US" sz="2400" b="1" dirty="0" smtClean="0"/>
              <a:t> corrupted message</a:t>
            </a:r>
          </a:p>
          <a:p>
            <a:r>
              <a:rPr lang="en-US" sz="2400" b="1" dirty="0" smtClean="0"/>
              <a:t>Another Jesus</a:t>
            </a:r>
          </a:p>
          <a:p>
            <a:r>
              <a:rPr lang="en-US" sz="2400" b="1" dirty="0" smtClean="0"/>
              <a:t>A different Spirit</a:t>
            </a:r>
          </a:p>
          <a:p>
            <a:r>
              <a:rPr lang="en-US" sz="2400" b="1" dirty="0" smtClean="0"/>
              <a:t>A different Gospel</a:t>
            </a:r>
            <a:endParaRPr lang="en-US" sz="2400" b="1" dirty="0"/>
          </a:p>
        </p:txBody>
      </p:sp>
      <p:sp>
        <p:nvSpPr>
          <p:cNvPr id="6" name="Right Arrow 5"/>
          <p:cNvSpPr/>
          <p:nvPr/>
        </p:nvSpPr>
        <p:spPr>
          <a:xfrm>
            <a:off x="1371600" y="3124200"/>
            <a:ext cx="4800600" cy="12954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2895600"/>
            <a:ext cx="76200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76600" y="3429000"/>
            <a:ext cx="1924694" cy="646331"/>
          </a:xfrm>
          <a:prstGeom prst="rect">
            <a:avLst/>
          </a:prstGeom>
        </p:spPr>
        <p:txBody>
          <a:bodyPr wrap="none">
            <a:spAutoFit/>
          </a:bodyPr>
          <a:lstStyle/>
          <a:p>
            <a:r>
              <a:rPr lang="en-US" sz="3600" b="1" dirty="0" smtClean="0">
                <a:solidFill>
                  <a:schemeClr val="bg1"/>
                </a:solidFill>
              </a:rPr>
              <a:t>Accursed</a:t>
            </a:r>
            <a:endParaRPr lang="en-US" sz="2400" b="1" dirty="0">
              <a:solidFill>
                <a:schemeClr val="bg1"/>
              </a:solidFill>
            </a:endParaRPr>
          </a:p>
        </p:txBody>
      </p:sp>
      <p:sp>
        <p:nvSpPr>
          <p:cNvPr id="9" name="Rectangle 8"/>
          <p:cNvSpPr/>
          <p:nvPr/>
        </p:nvSpPr>
        <p:spPr>
          <a:xfrm>
            <a:off x="3048000" y="1676400"/>
            <a:ext cx="3052952" cy="646331"/>
          </a:xfrm>
          <a:prstGeom prst="rect">
            <a:avLst/>
          </a:prstGeom>
        </p:spPr>
        <p:txBody>
          <a:bodyPr wrap="none">
            <a:spAutoFit/>
          </a:bodyPr>
          <a:lstStyle/>
          <a:p>
            <a:r>
              <a:rPr lang="en-US" sz="3600" b="1" dirty="0" smtClean="0">
                <a:solidFill>
                  <a:srgbClr val="A50021"/>
                </a:solidFill>
              </a:rPr>
              <a:t>Galatians 1:6-9</a:t>
            </a:r>
            <a:endParaRPr lang="en-US" sz="3600" b="1" dirty="0">
              <a:solidFill>
                <a:srgbClr val="A50021"/>
              </a:solidFill>
            </a:endParaRPr>
          </a:p>
        </p:txBody>
      </p:sp>
      <p:sp>
        <p:nvSpPr>
          <p:cNvPr id="10" name="Rectangle 9"/>
          <p:cNvSpPr/>
          <p:nvPr/>
        </p:nvSpPr>
        <p:spPr>
          <a:xfrm>
            <a:off x="3276600" y="5257800"/>
            <a:ext cx="4027577" cy="646331"/>
          </a:xfrm>
          <a:prstGeom prst="rect">
            <a:avLst/>
          </a:prstGeom>
        </p:spPr>
        <p:txBody>
          <a:bodyPr wrap="none">
            <a:spAutoFit/>
          </a:bodyPr>
          <a:lstStyle/>
          <a:p>
            <a:r>
              <a:rPr lang="en-US" sz="3600" b="1" dirty="0">
                <a:solidFill>
                  <a:srgbClr val="A50021"/>
                </a:solidFill>
              </a:rPr>
              <a:t>2 Corinthians 11:3-4</a:t>
            </a:r>
          </a:p>
        </p:txBody>
      </p:sp>
      <p:sp>
        <p:nvSpPr>
          <p:cNvPr id="12" name="Bent-Up Arrow 11"/>
          <p:cNvSpPr/>
          <p:nvPr/>
        </p:nvSpPr>
        <p:spPr>
          <a:xfrm rot="5400000">
            <a:off x="800100" y="2933700"/>
            <a:ext cx="1143000" cy="1066800"/>
          </a:xfrm>
          <a:prstGeom prst="ben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ent-Up Arrow 13"/>
          <p:cNvSpPr/>
          <p:nvPr/>
        </p:nvSpPr>
        <p:spPr>
          <a:xfrm rot="5400000" flipH="1">
            <a:off x="800100" y="3543300"/>
            <a:ext cx="1143000" cy="1066800"/>
          </a:xfrm>
          <a:prstGeom prst="bentUp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04800" y="304800"/>
            <a:ext cx="8610600" cy="707886"/>
          </a:xfrm>
          <a:prstGeom prst="rect">
            <a:avLst/>
          </a:prstGeom>
          <a:solidFill>
            <a:schemeClr val="accent1"/>
          </a:solidFill>
        </p:spPr>
        <p:txBody>
          <a:bodyPr wrap="square" rtlCol="0">
            <a:spAutoFit/>
          </a:bodyPr>
          <a:lstStyle/>
          <a:p>
            <a:pPr algn="ctr"/>
            <a:r>
              <a:rPr lang="en-US" sz="4000" b="1" dirty="0" smtClean="0">
                <a:solidFill>
                  <a:schemeClr val="bg1"/>
                </a:solidFill>
              </a:rPr>
              <a:t>BE NOT DECEIVED</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US" b="1" dirty="0" smtClean="0">
                <a:solidFill>
                  <a:schemeClr val="bg1"/>
                </a:solidFill>
              </a:rPr>
              <a:t>Grace and Church Discipline</a:t>
            </a:r>
            <a:endParaRPr lang="en-US" b="1" dirty="0">
              <a:solidFill>
                <a:schemeClr val="bg1"/>
              </a:solidFill>
            </a:endParaRPr>
          </a:p>
        </p:txBody>
      </p:sp>
      <p:sp>
        <p:nvSpPr>
          <p:cNvPr id="4" name="Content Placeholder 3"/>
          <p:cNvSpPr>
            <a:spLocks noGrp="1"/>
          </p:cNvSpPr>
          <p:nvPr>
            <p:ph sz="half" idx="1"/>
          </p:nvPr>
        </p:nvSpPr>
        <p:spPr>
          <a:xfrm>
            <a:off x="381000" y="5029200"/>
            <a:ext cx="4038600" cy="1371600"/>
          </a:xfrm>
        </p:spPr>
        <p:txBody>
          <a:bodyPr/>
          <a:lstStyle/>
          <a:p>
            <a:pPr>
              <a:buNone/>
            </a:pPr>
            <a:r>
              <a:rPr lang="en-US" sz="3600" b="1" dirty="0" smtClean="0"/>
              <a:t>Moral sins</a:t>
            </a:r>
          </a:p>
          <a:p>
            <a:r>
              <a:rPr lang="en-US" dirty="0" smtClean="0"/>
              <a:t>1 Corinthians 5:1, 9-13</a:t>
            </a:r>
            <a:endParaRPr lang="en-US" dirty="0"/>
          </a:p>
        </p:txBody>
      </p:sp>
      <p:sp>
        <p:nvSpPr>
          <p:cNvPr id="5" name="Content Placeholder 4"/>
          <p:cNvSpPr>
            <a:spLocks noGrp="1"/>
          </p:cNvSpPr>
          <p:nvPr>
            <p:ph sz="half" idx="2"/>
          </p:nvPr>
        </p:nvSpPr>
        <p:spPr>
          <a:xfrm>
            <a:off x="4800600" y="1905000"/>
            <a:ext cx="4038600" cy="2362199"/>
          </a:xfrm>
        </p:spPr>
        <p:txBody>
          <a:bodyPr/>
          <a:lstStyle/>
          <a:p>
            <a:pPr>
              <a:buNone/>
            </a:pPr>
            <a:r>
              <a:rPr lang="en-US" sz="3600" b="1" dirty="0"/>
              <a:t>Doctrinal error</a:t>
            </a:r>
          </a:p>
          <a:p>
            <a:r>
              <a:rPr lang="en-US" dirty="0" smtClean="0"/>
              <a:t>2 John 9-11</a:t>
            </a:r>
          </a:p>
          <a:p>
            <a:r>
              <a:rPr lang="en-US" dirty="0" smtClean="0"/>
              <a:t>Rev. 2:2,6, 20-24</a:t>
            </a:r>
          </a:p>
          <a:p>
            <a:r>
              <a:rPr lang="en-US" dirty="0" smtClean="0"/>
              <a:t>Romans 16:17</a:t>
            </a:r>
            <a:endParaRPr lang="en-US" dirty="0"/>
          </a:p>
        </p:txBody>
      </p:sp>
      <p:sp>
        <p:nvSpPr>
          <p:cNvPr id="6" name="Content Placeholder 3"/>
          <p:cNvSpPr txBox="1">
            <a:spLocks/>
          </p:cNvSpPr>
          <p:nvPr/>
        </p:nvSpPr>
        <p:spPr>
          <a:xfrm>
            <a:off x="4800600" y="4648200"/>
            <a:ext cx="4038600" cy="1371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600" b="1" i="0" u="none" strike="noStrike" kern="1200" cap="none" spc="0" normalizeH="0" baseline="0" noProof="0" dirty="0" smtClean="0">
                <a:ln>
                  <a:noFill/>
                </a:ln>
                <a:solidFill>
                  <a:schemeClr val="tx1"/>
                </a:solidFill>
                <a:effectLst/>
                <a:uLnTx/>
                <a:uFillTx/>
                <a:latin typeface="+mn-lt"/>
                <a:ea typeface="+mn-ea"/>
                <a:cs typeface="+mn-cs"/>
              </a:rPr>
              <a:t>Walking disorderly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2 Thessalonians 3:6, 14</a:t>
            </a:r>
          </a:p>
        </p:txBody>
      </p:sp>
      <p:grpSp>
        <p:nvGrpSpPr>
          <p:cNvPr id="10" name="Group 9"/>
          <p:cNvGrpSpPr/>
          <p:nvPr/>
        </p:nvGrpSpPr>
        <p:grpSpPr>
          <a:xfrm>
            <a:off x="457200" y="1524000"/>
            <a:ext cx="3810000" cy="3429000"/>
            <a:chOff x="457200" y="1524000"/>
            <a:chExt cx="3810000" cy="3429000"/>
          </a:xfrm>
        </p:grpSpPr>
        <p:sp>
          <p:nvSpPr>
            <p:cNvPr id="7" name="Oval 6"/>
            <p:cNvSpPr/>
            <p:nvPr/>
          </p:nvSpPr>
          <p:spPr>
            <a:xfrm>
              <a:off x="457200" y="1524000"/>
              <a:ext cx="3810000" cy="3429000"/>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90600" y="2057400"/>
              <a:ext cx="2895600" cy="2339102"/>
            </a:xfrm>
            <a:prstGeom prst="rect">
              <a:avLst/>
            </a:prstGeom>
          </p:spPr>
          <p:txBody>
            <a:bodyPr wrap="square">
              <a:spAutoFit/>
            </a:bodyPr>
            <a:lstStyle/>
            <a:p>
              <a:r>
                <a:rPr lang="en-US" b="1" dirty="0" smtClean="0"/>
                <a:t>1 Corinthians 1:10 </a:t>
              </a:r>
              <a:r>
                <a:rPr lang="en-US" dirty="0" smtClean="0"/>
                <a:t> </a:t>
              </a:r>
              <a:r>
                <a:rPr lang="en-US" sz="1600" dirty="0" smtClean="0"/>
                <a:t>Now I beseech you, brethren, through the name of our Lord Jesus Christ, that ye all speak the same thing and that there be no divisions among you; but that ye be perfected together in the same mind and in the same judgment.</a:t>
              </a:r>
              <a:endParaRPr 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edg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1000"/>
                                        <p:tgtEl>
                                          <p:spTgt spid="5">
                                            <p:txEl>
                                              <p:pRg st="2" end="2"/>
                                            </p:txEl>
                                          </p:spTgt>
                                        </p:tgtEl>
                                      </p:cBhvr>
                                    </p:animEffect>
                                    <p:anim calcmode="lin" valueType="num">
                                      <p:cBhvr>
                                        <p:cTn id="34"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5">
                                            <p:txEl>
                                              <p:pRg st="3" end="3"/>
                                            </p:txEl>
                                          </p:spTgt>
                                        </p:tgtEl>
                                        <p:attrNameLst>
                                          <p:attrName>style.visibility</p:attrName>
                                        </p:attrNameLst>
                                      </p:cBhvr>
                                      <p:to>
                                        <p:strVal val="visible"/>
                                      </p:to>
                                    </p:set>
                                    <p:animEffect transition="in" filter="fade">
                                      <p:cBhvr>
                                        <p:cTn id="40" dur="1000"/>
                                        <p:tgtEl>
                                          <p:spTgt spid="5">
                                            <p:txEl>
                                              <p:pRg st="3" end="3"/>
                                            </p:txEl>
                                          </p:spTgt>
                                        </p:tgtEl>
                                      </p:cBhvr>
                                    </p:animEffect>
                                    <p:anim calcmode="lin" valueType="num">
                                      <p:cBhvr>
                                        <p:cTn id="4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 y="1905000"/>
            <a:ext cx="9143999" cy="4286250"/>
            <a:chOff x="1" y="2286000"/>
            <a:chExt cx="9143999" cy="4286250"/>
          </a:xfrm>
        </p:grpSpPr>
        <p:pic>
          <p:nvPicPr>
            <p:cNvPr id="27652" name="Picture 4" descr="C:\Users\Alan Williamson\Desktop\grace\grace in the gospels - word study 1.jpg"/>
            <p:cNvPicPr>
              <a:picLocks noChangeAspect="1" noChangeArrowheads="1"/>
            </p:cNvPicPr>
            <p:nvPr/>
          </p:nvPicPr>
          <p:blipFill>
            <a:blip r:embed="rId2" cstate="print"/>
            <a:srcRect/>
            <a:stretch>
              <a:fillRect/>
            </a:stretch>
          </p:blipFill>
          <p:spPr bwMode="auto">
            <a:xfrm>
              <a:off x="1" y="2362200"/>
              <a:ext cx="1275000" cy="4210050"/>
            </a:xfrm>
            <a:prstGeom prst="rect">
              <a:avLst/>
            </a:prstGeom>
            <a:noFill/>
          </p:spPr>
        </p:pic>
        <p:pic>
          <p:nvPicPr>
            <p:cNvPr id="27651" name="Picture 3" descr="C:\Users\Alan Williamson\Desktop\grace\grace in the gospels - word study 2.jpg"/>
            <p:cNvPicPr>
              <a:picLocks noChangeAspect="1" noChangeArrowheads="1"/>
            </p:cNvPicPr>
            <p:nvPr/>
          </p:nvPicPr>
          <p:blipFill>
            <a:blip r:embed="rId3" cstate="print"/>
            <a:srcRect/>
            <a:stretch>
              <a:fillRect/>
            </a:stretch>
          </p:blipFill>
          <p:spPr bwMode="auto">
            <a:xfrm>
              <a:off x="1219200" y="2286000"/>
              <a:ext cx="7924800" cy="4267200"/>
            </a:xfrm>
            <a:prstGeom prst="rect">
              <a:avLst/>
            </a:prstGeom>
            <a:noFill/>
          </p:spPr>
        </p:pic>
      </p:grpSp>
      <p:grpSp>
        <p:nvGrpSpPr>
          <p:cNvPr id="10" name="Group 9"/>
          <p:cNvGrpSpPr/>
          <p:nvPr/>
        </p:nvGrpSpPr>
        <p:grpSpPr>
          <a:xfrm>
            <a:off x="0" y="381000"/>
            <a:ext cx="9144000" cy="1676400"/>
            <a:chOff x="0" y="152400"/>
            <a:chExt cx="9144000" cy="1676400"/>
          </a:xfrm>
        </p:grpSpPr>
        <p:pic>
          <p:nvPicPr>
            <p:cNvPr id="27653" name="Picture 5" descr="C:\Users\Alan Williamson\Desktop\grace\grace in the gospels - word study 1a.jpg"/>
            <p:cNvPicPr>
              <a:picLocks noChangeAspect="1" noChangeArrowheads="1"/>
            </p:cNvPicPr>
            <p:nvPr/>
          </p:nvPicPr>
          <p:blipFill>
            <a:blip r:embed="rId4" cstate="print"/>
            <a:srcRect/>
            <a:stretch>
              <a:fillRect/>
            </a:stretch>
          </p:blipFill>
          <p:spPr bwMode="auto">
            <a:xfrm>
              <a:off x="0" y="152400"/>
              <a:ext cx="8915400" cy="771525"/>
            </a:xfrm>
            <a:prstGeom prst="rect">
              <a:avLst/>
            </a:prstGeom>
            <a:noFill/>
          </p:spPr>
        </p:pic>
        <p:pic>
          <p:nvPicPr>
            <p:cNvPr id="27654" name="Picture 6" descr="C:\Users\Alan Williamson\Desktop\grace\grace in the gospels - word study 1b.jpg"/>
            <p:cNvPicPr>
              <a:picLocks noChangeAspect="1" noChangeArrowheads="1"/>
            </p:cNvPicPr>
            <p:nvPr/>
          </p:nvPicPr>
          <p:blipFill>
            <a:blip r:embed="rId5" cstate="print"/>
            <a:srcRect/>
            <a:stretch>
              <a:fillRect/>
            </a:stretch>
          </p:blipFill>
          <p:spPr bwMode="auto">
            <a:xfrm>
              <a:off x="228600" y="990600"/>
              <a:ext cx="8915400" cy="838200"/>
            </a:xfrm>
            <a:prstGeom prst="rect">
              <a:avLst/>
            </a:prstGeom>
            <a:noFill/>
          </p:spPr>
        </p:pic>
      </p:gr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Alan Williamson\Desktop\grace\311913_274384772581731_128125867207623_907512_479243810_n.jpg"/>
          <p:cNvPicPr>
            <a:picLocks noChangeAspect="1" noChangeArrowheads="1"/>
          </p:cNvPicPr>
          <p:nvPr/>
        </p:nvPicPr>
        <p:blipFill>
          <a:blip r:embed="rId2" cstate="print"/>
          <a:srcRect/>
          <a:stretch>
            <a:fillRect/>
          </a:stretch>
        </p:blipFill>
        <p:spPr bwMode="auto">
          <a:xfrm>
            <a:off x="-228600" y="0"/>
            <a:ext cx="10266710" cy="6858000"/>
          </a:xfrm>
          <a:prstGeom prst="rect">
            <a:avLst/>
          </a:prstGeom>
          <a:noFill/>
        </p:spPr>
      </p:pic>
      <p:sp>
        <p:nvSpPr>
          <p:cNvPr id="3" name="Content Placeholder 2"/>
          <p:cNvSpPr>
            <a:spLocks noGrp="1"/>
          </p:cNvSpPr>
          <p:nvPr>
            <p:ph idx="1"/>
          </p:nvPr>
        </p:nvSpPr>
        <p:spPr>
          <a:xfrm>
            <a:off x="5029200" y="2133600"/>
            <a:ext cx="4114800" cy="4191000"/>
          </a:xfrm>
        </p:spPr>
        <p:txBody>
          <a:bodyPr>
            <a:normAutofit/>
          </a:bodyPr>
          <a:lstStyle/>
          <a:p>
            <a:pPr>
              <a:buNone/>
            </a:pPr>
            <a:r>
              <a:rPr lang="en-US" dirty="0" smtClean="0"/>
              <a:t>	</a:t>
            </a:r>
            <a:r>
              <a:rPr lang="en-US" b="1" dirty="0" smtClean="0">
                <a:solidFill>
                  <a:schemeClr val="bg1"/>
                </a:solidFill>
              </a:rPr>
              <a:t>Acts 20:32 </a:t>
            </a:r>
            <a:r>
              <a:rPr lang="en-US" sz="2800" b="1" dirty="0" smtClean="0">
                <a:solidFill>
                  <a:schemeClr val="bg1"/>
                </a:solidFill>
              </a:rPr>
              <a:t> </a:t>
            </a:r>
          </a:p>
          <a:p>
            <a:pPr>
              <a:buNone/>
            </a:pPr>
            <a:r>
              <a:rPr lang="en-US" sz="2800" b="1" dirty="0">
                <a:solidFill>
                  <a:schemeClr val="bg1"/>
                </a:solidFill>
              </a:rPr>
              <a:t>	</a:t>
            </a:r>
            <a:r>
              <a:rPr lang="en-US" sz="2800" b="1" i="1" dirty="0" smtClean="0">
                <a:solidFill>
                  <a:schemeClr val="bg1"/>
                </a:solidFill>
              </a:rPr>
              <a:t>And now I commend you to God, and to the word of his grace, which is able to build you up, and to give you the inheritance among all them that are sanctified.</a:t>
            </a:r>
            <a:endParaRPr lang="en-US" sz="2800" b="1" i="1" dirty="0">
              <a:solidFill>
                <a:schemeClr val="bg1"/>
              </a:solidFill>
            </a:endParaRPr>
          </a:p>
        </p:txBody>
      </p:sp>
      <p:sp>
        <p:nvSpPr>
          <p:cNvPr id="5" name="Rectangle 4"/>
          <p:cNvSpPr/>
          <p:nvPr/>
        </p:nvSpPr>
        <p:spPr>
          <a:xfrm>
            <a:off x="152400" y="381000"/>
            <a:ext cx="8991600" cy="1446550"/>
          </a:xfrm>
          <a:prstGeom prst="rect">
            <a:avLst/>
          </a:prstGeom>
        </p:spPr>
        <p:txBody>
          <a:bodyPr wrap="square">
            <a:spAutoFit/>
          </a:bodyPr>
          <a:lstStyle/>
          <a:p>
            <a:r>
              <a:rPr lang="en-US" sz="3200" b="1" dirty="0">
                <a:solidFill>
                  <a:schemeClr val="bg1"/>
                </a:solidFill>
              </a:rPr>
              <a:t>1 Peter 5:10 </a:t>
            </a:r>
            <a:r>
              <a:rPr lang="en-US" dirty="0" smtClean="0"/>
              <a:t> </a:t>
            </a:r>
            <a:r>
              <a:rPr lang="en-US" sz="2800" b="1" i="1" dirty="0">
                <a:solidFill>
                  <a:schemeClr val="bg1"/>
                </a:solidFill>
              </a:rPr>
              <a:t>And the God of all grace, who called you unto his eternal glory in Christ, after that ye have suffered a little while, shall himself perfect, establish, strengthen you.</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GRACE</a:t>
            </a:r>
            <a:endParaRPr lang="en-US" dirty="0"/>
          </a:p>
        </p:txBody>
      </p:sp>
      <p:sp>
        <p:nvSpPr>
          <p:cNvPr id="3" name="Content Placeholder 2"/>
          <p:cNvSpPr>
            <a:spLocks noGrp="1"/>
          </p:cNvSpPr>
          <p:nvPr>
            <p:ph idx="1"/>
          </p:nvPr>
        </p:nvSpPr>
        <p:spPr/>
        <p:txBody>
          <a:bodyPr/>
          <a:lstStyle/>
          <a:p>
            <a:r>
              <a:rPr lang="en-US" dirty="0" smtClean="0"/>
              <a:t>The word “grace” has a broad range of meaning in the New Testament</a:t>
            </a:r>
          </a:p>
          <a:p>
            <a:r>
              <a:rPr lang="en-US" dirty="0" smtClean="0"/>
              <a:t>The doctrine of “grace” is not as flexible</a:t>
            </a:r>
          </a:p>
          <a:p>
            <a:pPr lvl="1"/>
            <a:r>
              <a:rPr lang="en-US" dirty="0" smtClean="0"/>
              <a:t>God’s grace is His favor toward us, something undeserved, something that cannot be earned or purchased</a:t>
            </a:r>
          </a:p>
          <a:p>
            <a:pPr lvl="1"/>
            <a:r>
              <a:rPr lang="en-US" dirty="0" smtClean="0"/>
              <a:t>Sometimes shorted to “unmerited favor”</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10000"/>
          </a:bodyPr>
          <a:lstStyle/>
          <a:p>
            <a:pPr>
              <a:buNone/>
            </a:pPr>
            <a:r>
              <a:rPr lang="en-US" sz="3300" b="1" dirty="0" smtClean="0"/>
              <a:t>Acts 20:24 </a:t>
            </a:r>
            <a:r>
              <a:rPr lang="en-US" dirty="0" smtClean="0"/>
              <a:t> But I hold not my life of any account as dear unto myself, so that I may accomplish my course, and the ministry which I received from the Lord Jesus, to testify </a:t>
            </a:r>
            <a:r>
              <a:rPr lang="en-US" b="1" dirty="0" smtClean="0">
                <a:solidFill>
                  <a:srgbClr val="A50021"/>
                </a:solidFill>
              </a:rPr>
              <a:t>the gospel of the grace of God</a:t>
            </a:r>
            <a:r>
              <a:rPr lang="en-US" dirty="0" smtClean="0"/>
              <a:t>.</a:t>
            </a:r>
          </a:p>
          <a:p>
            <a:pPr>
              <a:buNone/>
            </a:pPr>
            <a:r>
              <a:rPr lang="en-US" dirty="0" smtClean="0"/>
              <a:t> </a:t>
            </a:r>
          </a:p>
          <a:p>
            <a:pPr>
              <a:buNone/>
            </a:pPr>
            <a:r>
              <a:rPr lang="en-US" sz="3300" b="1" dirty="0"/>
              <a:t>Acts 20:32 </a:t>
            </a:r>
            <a:r>
              <a:rPr lang="en-US" dirty="0" smtClean="0"/>
              <a:t> And now I commend you to God, and to </a:t>
            </a:r>
            <a:r>
              <a:rPr lang="en-US" b="1" dirty="0">
                <a:solidFill>
                  <a:srgbClr val="A50021"/>
                </a:solidFill>
              </a:rPr>
              <a:t>the word of his grace</a:t>
            </a:r>
            <a:r>
              <a:rPr lang="en-US" dirty="0" smtClean="0"/>
              <a:t>, which is able to build you up, and to give you the inheritance among all them that are sanctified.</a:t>
            </a:r>
          </a:p>
          <a:p>
            <a:pPr>
              <a:buNone/>
            </a:pPr>
            <a:r>
              <a:rPr lang="en-US" dirty="0" smtClean="0"/>
              <a:t> </a:t>
            </a:r>
          </a:p>
          <a:p>
            <a:pPr>
              <a:buNone/>
            </a:pPr>
            <a:r>
              <a:rPr lang="en-US" sz="3300" b="1" dirty="0"/>
              <a:t>1 Peter 1:10 </a:t>
            </a:r>
            <a:r>
              <a:rPr lang="en-US" dirty="0" smtClean="0"/>
              <a:t> Concerning which salvation the prophets sought and searched diligently, who prophesied of </a:t>
            </a:r>
            <a:r>
              <a:rPr lang="en-US" b="1" dirty="0">
                <a:solidFill>
                  <a:srgbClr val="A50021"/>
                </a:solidFill>
              </a:rPr>
              <a:t>the grace that should come unto you</a:t>
            </a:r>
            <a:r>
              <a:rPr lang="en-US" dirty="0" smtClean="0"/>
              <a:t>:</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1"/>
            <a:ext cx="8534400" cy="1066800"/>
          </a:xfrm>
        </p:spPr>
        <p:txBody>
          <a:bodyPr>
            <a:normAutofit/>
          </a:bodyPr>
          <a:lstStyle/>
          <a:p>
            <a:pPr>
              <a:buNone/>
            </a:pPr>
            <a:r>
              <a:rPr lang="en-US" sz="2800" b="1" dirty="0"/>
              <a:t>Acts 15:11 </a:t>
            </a:r>
            <a:r>
              <a:rPr lang="en-US" sz="2800" dirty="0" smtClean="0"/>
              <a:t> But we believe that </a:t>
            </a:r>
            <a:r>
              <a:rPr lang="en-US" sz="2700" b="1" dirty="0">
                <a:solidFill>
                  <a:srgbClr val="A50021"/>
                </a:solidFill>
              </a:rPr>
              <a:t>we shall be saved through the grace of the Lord Jesus</a:t>
            </a:r>
            <a:r>
              <a:rPr lang="en-US" sz="2800" dirty="0" smtClean="0"/>
              <a:t>, in like manner as they.</a:t>
            </a:r>
          </a:p>
        </p:txBody>
      </p:sp>
      <p:pic>
        <p:nvPicPr>
          <p:cNvPr id="31746" name="Picture 2" descr="C:\Users\Alan Williamson\Desktop\grace\307126_254550001231875_128125867207623_839921_2664686_n.jpg"/>
          <p:cNvPicPr>
            <a:picLocks noChangeAspect="1" noChangeArrowheads="1"/>
          </p:cNvPicPr>
          <p:nvPr/>
        </p:nvPicPr>
        <p:blipFill>
          <a:blip r:embed="rId2" cstate="print"/>
          <a:srcRect/>
          <a:stretch>
            <a:fillRect/>
          </a:stretch>
        </p:blipFill>
        <p:spPr bwMode="auto">
          <a:xfrm>
            <a:off x="304800" y="2057400"/>
            <a:ext cx="5257800" cy="3571875"/>
          </a:xfrm>
          <a:prstGeom prst="rect">
            <a:avLst/>
          </a:prstGeom>
          <a:noFill/>
        </p:spPr>
      </p:pic>
      <p:sp>
        <p:nvSpPr>
          <p:cNvPr id="5" name="Content Placeholder 2"/>
          <p:cNvSpPr txBox="1">
            <a:spLocks/>
          </p:cNvSpPr>
          <p:nvPr/>
        </p:nvSpPr>
        <p:spPr>
          <a:xfrm>
            <a:off x="5562600" y="1828800"/>
            <a:ext cx="2895600" cy="41148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1" i="0" u="none" strike="noStrike" kern="1200" cap="none" spc="0" normalizeH="0" baseline="0" noProof="0" dirty="0" smtClean="0">
                <a:ln>
                  <a:noFill/>
                </a:ln>
                <a:solidFill>
                  <a:schemeClr val="tx1"/>
                </a:solidFill>
                <a:effectLst/>
                <a:uLnTx/>
                <a:uFillTx/>
                <a:latin typeface="+mn-lt"/>
                <a:ea typeface="+mn-ea"/>
                <a:cs typeface="+mn-cs"/>
              </a:rPr>
              <a:t>	Romans 5:2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800" noProof="0" dirty="0" smtClean="0"/>
              <a:t>	</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through whom also we have had our </a:t>
            </a:r>
            <a:r>
              <a:rPr kumimoji="0" lang="en-US" sz="2700" b="1" i="0" u="none" strike="noStrike" kern="1200" cap="none" spc="0" normalizeH="0" baseline="0" noProof="0" dirty="0" smtClean="0">
                <a:ln>
                  <a:noFill/>
                </a:ln>
                <a:solidFill>
                  <a:srgbClr val="A50021"/>
                </a:solidFill>
                <a:effectLst/>
                <a:uLnTx/>
                <a:uFillTx/>
                <a:latin typeface="+mn-lt"/>
                <a:ea typeface="+mn-ea"/>
                <a:cs typeface="+mn-cs"/>
              </a:rPr>
              <a:t>access by faith into this grace wherein we stand</a:t>
            </a:r>
            <a:r>
              <a:rPr kumimoji="0" lang="en-US" sz="2800" b="0" i="0" u="none" strike="noStrike" kern="1200" cap="none" spc="0" normalizeH="0" baseline="0" noProof="0" dirty="0" smtClean="0">
                <a:ln>
                  <a:noFill/>
                </a:ln>
                <a:solidFill>
                  <a:schemeClr val="tx1"/>
                </a:solidFill>
                <a:effectLst/>
                <a:uLnTx/>
                <a:uFillTx/>
                <a:latin typeface="+mn-lt"/>
                <a:ea typeface="+mn-ea"/>
                <a:cs typeface="+mn-cs"/>
              </a:rPr>
              <a:t>; and we rejoice in hope of the glory of God.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0" fill="hold" nodeType="afterEffect">
                                  <p:stCondLst>
                                    <p:cond delay="0"/>
                                  </p:stCondLst>
                                  <p:childTnLst>
                                    <p:set>
                                      <p:cBhvr>
                                        <p:cTn id="12" dur="1" fill="hold">
                                          <p:stCondLst>
                                            <p:cond delay="0"/>
                                          </p:stCondLst>
                                        </p:cTn>
                                        <p:tgtEl>
                                          <p:spTgt spid="31746"/>
                                        </p:tgtEl>
                                        <p:attrNameLst>
                                          <p:attrName>style.visibility</p:attrName>
                                        </p:attrNameLst>
                                      </p:cBhvr>
                                      <p:to>
                                        <p:strVal val="visible"/>
                                      </p:to>
                                    </p:set>
                                    <p:anim calcmode="lin" valueType="num">
                                      <p:cBhvr>
                                        <p:cTn id="13" dur="2000" fill="hold"/>
                                        <p:tgtEl>
                                          <p:spTgt spid="31746"/>
                                        </p:tgtEl>
                                        <p:attrNameLst>
                                          <p:attrName>ppt_w</p:attrName>
                                        </p:attrNameLst>
                                      </p:cBhvr>
                                      <p:tavLst>
                                        <p:tav tm="0">
                                          <p:val>
                                            <p:fltVal val="0"/>
                                          </p:val>
                                        </p:tav>
                                        <p:tav tm="100000">
                                          <p:val>
                                            <p:strVal val="#ppt_w"/>
                                          </p:val>
                                        </p:tav>
                                      </p:tavLst>
                                    </p:anim>
                                    <p:anim calcmode="lin" valueType="num">
                                      <p:cBhvr>
                                        <p:cTn id="14" dur="2000" fill="hold"/>
                                        <p:tgtEl>
                                          <p:spTgt spid="31746"/>
                                        </p:tgtEl>
                                        <p:attrNameLst>
                                          <p:attrName>ppt_h</p:attrName>
                                        </p:attrNameLst>
                                      </p:cBhvr>
                                      <p:tavLst>
                                        <p:tav tm="0">
                                          <p:val>
                                            <p:fltVal val="0"/>
                                          </p:val>
                                        </p:tav>
                                        <p:tav tm="100000">
                                          <p:val>
                                            <p:strVal val="#ppt_h"/>
                                          </p:val>
                                        </p:tav>
                                      </p:tavLst>
                                    </p:anim>
                                    <p:animEffect transition="in" filter="fade">
                                      <p:cBhvr>
                                        <p:cTn id="15" dur="2000"/>
                                        <p:tgtEl>
                                          <p:spTgt spid="3174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172200"/>
          </a:xfrm>
        </p:spPr>
        <p:txBody>
          <a:bodyPr>
            <a:normAutofit fontScale="77500" lnSpcReduction="20000"/>
          </a:bodyPr>
          <a:lstStyle/>
          <a:p>
            <a:pPr>
              <a:buNone/>
            </a:pPr>
            <a:r>
              <a:rPr lang="en-US" sz="3600" b="1" dirty="0" smtClean="0"/>
              <a:t>Ephesians 1:6 </a:t>
            </a:r>
            <a:r>
              <a:rPr lang="en-US" dirty="0" smtClean="0"/>
              <a:t> to the praise of </a:t>
            </a:r>
            <a:r>
              <a:rPr lang="en-US" b="1" dirty="0" smtClean="0">
                <a:solidFill>
                  <a:srgbClr val="A50021"/>
                </a:solidFill>
              </a:rPr>
              <a:t>the glory of his grace</a:t>
            </a:r>
            <a:r>
              <a:rPr lang="en-US" dirty="0" smtClean="0"/>
              <a:t>, which he freely bestowed on us in the Beloved:</a:t>
            </a:r>
          </a:p>
          <a:p>
            <a:pPr>
              <a:buNone/>
            </a:pPr>
            <a:r>
              <a:rPr lang="en-US" dirty="0" smtClean="0"/>
              <a:t> </a:t>
            </a:r>
          </a:p>
          <a:p>
            <a:pPr>
              <a:buNone/>
            </a:pPr>
            <a:r>
              <a:rPr lang="en-US" sz="3600" b="1" dirty="0"/>
              <a:t>Ephesians 1:7 </a:t>
            </a:r>
            <a:r>
              <a:rPr lang="en-US" dirty="0" smtClean="0"/>
              <a:t> in whom we have our redemption through his blood, the forgiveness of our trespasses, according to </a:t>
            </a:r>
            <a:r>
              <a:rPr lang="en-US" b="1" dirty="0">
                <a:solidFill>
                  <a:srgbClr val="A50021"/>
                </a:solidFill>
              </a:rPr>
              <a:t>the riches of his grace</a:t>
            </a:r>
            <a:r>
              <a:rPr lang="en-US" dirty="0" smtClean="0"/>
              <a:t>,</a:t>
            </a:r>
          </a:p>
          <a:p>
            <a:pPr>
              <a:buNone/>
            </a:pPr>
            <a:r>
              <a:rPr lang="en-US" dirty="0" smtClean="0"/>
              <a:t> </a:t>
            </a:r>
          </a:p>
          <a:p>
            <a:pPr>
              <a:buNone/>
            </a:pPr>
            <a:r>
              <a:rPr lang="en-US" sz="3600" b="1" dirty="0"/>
              <a:t>Ephesians 2:5 </a:t>
            </a:r>
            <a:r>
              <a:rPr lang="en-US" dirty="0" smtClean="0"/>
              <a:t> even when we were dead through our trespasses, made us alive together with Christ (</a:t>
            </a:r>
            <a:r>
              <a:rPr lang="en-US" b="1" dirty="0">
                <a:solidFill>
                  <a:srgbClr val="A50021"/>
                </a:solidFill>
              </a:rPr>
              <a:t>by grace have ye been saved</a:t>
            </a:r>
            <a:r>
              <a:rPr lang="en-US" dirty="0" smtClean="0"/>
              <a:t>),</a:t>
            </a:r>
          </a:p>
          <a:p>
            <a:pPr>
              <a:buNone/>
            </a:pPr>
            <a:r>
              <a:rPr lang="en-US" dirty="0" smtClean="0"/>
              <a:t> </a:t>
            </a:r>
          </a:p>
          <a:p>
            <a:pPr>
              <a:buNone/>
            </a:pPr>
            <a:r>
              <a:rPr lang="en-US" sz="3600" b="1" dirty="0"/>
              <a:t>Ephesians 2:7 </a:t>
            </a:r>
            <a:r>
              <a:rPr lang="en-US" dirty="0" smtClean="0"/>
              <a:t> that in the ages to come he might show </a:t>
            </a:r>
            <a:r>
              <a:rPr lang="en-US" b="1" dirty="0">
                <a:solidFill>
                  <a:srgbClr val="A50021"/>
                </a:solidFill>
              </a:rPr>
              <a:t>the exceeding riches of his grace</a:t>
            </a:r>
            <a:r>
              <a:rPr lang="en-US" dirty="0" smtClean="0"/>
              <a:t> in kindness toward us in Christ Jesus:</a:t>
            </a:r>
          </a:p>
          <a:p>
            <a:pPr>
              <a:buNone/>
            </a:pPr>
            <a:r>
              <a:rPr lang="en-US" dirty="0" smtClean="0"/>
              <a:t> </a:t>
            </a:r>
          </a:p>
          <a:p>
            <a:pPr>
              <a:buNone/>
            </a:pPr>
            <a:r>
              <a:rPr lang="en-US" sz="3600" b="1" dirty="0"/>
              <a:t>Ephesians 2:8 </a:t>
            </a:r>
            <a:r>
              <a:rPr lang="en-US" dirty="0" smtClean="0"/>
              <a:t> </a:t>
            </a:r>
            <a:r>
              <a:rPr lang="en-US" b="1" dirty="0">
                <a:solidFill>
                  <a:srgbClr val="A50021"/>
                </a:solidFill>
              </a:rPr>
              <a:t>for by grace have ye been saved </a:t>
            </a:r>
            <a:r>
              <a:rPr lang="en-US" dirty="0" smtClean="0"/>
              <a:t>through faith; and that not of yourselves, it is the gift of God;</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20000"/>
          </a:bodyPr>
          <a:lstStyle/>
          <a:p>
            <a:pPr>
              <a:buNone/>
            </a:pPr>
            <a:r>
              <a:rPr lang="en-US" sz="3500" b="1" dirty="0" smtClean="0"/>
              <a:t>Philippians 1:7 </a:t>
            </a:r>
            <a:r>
              <a:rPr lang="en-US" dirty="0" smtClean="0"/>
              <a:t> even as it is right for me to be thus minded on behalf of you all, because I have you in my heart, inasmuch as, both in my bonds and in the </a:t>
            </a:r>
            <a:r>
              <a:rPr lang="en-US" dirty="0" err="1" smtClean="0"/>
              <a:t>defence</a:t>
            </a:r>
            <a:r>
              <a:rPr lang="en-US" dirty="0" smtClean="0"/>
              <a:t> and confirmation of the gospel, </a:t>
            </a:r>
            <a:r>
              <a:rPr lang="en-US" b="1" dirty="0" smtClean="0">
                <a:solidFill>
                  <a:srgbClr val="A50021"/>
                </a:solidFill>
              </a:rPr>
              <a:t>ye all are partakers with me of grace</a:t>
            </a:r>
            <a:r>
              <a:rPr lang="en-US" dirty="0" smtClean="0"/>
              <a:t>.</a:t>
            </a:r>
          </a:p>
          <a:p>
            <a:pPr>
              <a:buNone/>
            </a:pPr>
            <a:endParaRPr lang="en-US" dirty="0" smtClean="0"/>
          </a:p>
          <a:p>
            <a:pPr>
              <a:buNone/>
            </a:pPr>
            <a:r>
              <a:rPr lang="en-US" dirty="0" smtClean="0"/>
              <a:t> </a:t>
            </a:r>
            <a:r>
              <a:rPr lang="en-US" sz="3500" b="1" dirty="0"/>
              <a:t>2 Timothy 1:9 </a:t>
            </a:r>
            <a:r>
              <a:rPr lang="en-US" dirty="0" smtClean="0"/>
              <a:t> </a:t>
            </a:r>
            <a:r>
              <a:rPr lang="en-US" b="1" dirty="0">
                <a:solidFill>
                  <a:srgbClr val="A50021"/>
                </a:solidFill>
              </a:rPr>
              <a:t>who saved us</a:t>
            </a:r>
            <a:r>
              <a:rPr lang="en-US" dirty="0" smtClean="0"/>
              <a:t>, and called us with a holy calling, </a:t>
            </a:r>
            <a:r>
              <a:rPr lang="en-US" b="1" dirty="0">
                <a:solidFill>
                  <a:srgbClr val="A50021"/>
                </a:solidFill>
              </a:rPr>
              <a:t>not according to our works, but according to his own purpose and grace</a:t>
            </a:r>
            <a:r>
              <a:rPr lang="en-US" dirty="0" smtClean="0"/>
              <a:t>, which was given us in Christ Jesus before times eternal,</a:t>
            </a:r>
          </a:p>
          <a:p>
            <a:pPr>
              <a:buNone/>
            </a:pPr>
            <a:r>
              <a:rPr lang="en-US" dirty="0" smtClean="0"/>
              <a:t> </a:t>
            </a:r>
          </a:p>
          <a:p>
            <a:pPr>
              <a:buNone/>
            </a:pPr>
            <a:r>
              <a:rPr lang="en-US" sz="3500" b="1" dirty="0"/>
              <a:t>Titus 2:11 </a:t>
            </a:r>
            <a:r>
              <a:rPr lang="en-US" dirty="0"/>
              <a:t> </a:t>
            </a:r>
            <a:r>
              <a:rPr lang="en-US" dirty="0" smtClean="0"/>
              <a:t>For </a:t>
            </a:r>
            <a:r>
              <a:rPr lang="en-US" b="1" dirty="0">
                <a:solidFill>
                  <a:srgbClr val="A50021"/>
                </a:solidFill>
              </a:rPr>
              <a:t>the grace of God hath appeared</a:t>
            </a:r>
            <a:r>
              <a:rPr lang="en-US" dirty="0"/>
              <a:t>, </a:t>
            </a:r>
            <a:r>
              <a:rPr lang="en-US" b="1" dirty="0">
                <a:solidFill>
                  <a:srgbClr val="A50021"/>
                </a:solidFill>
              </a:rPr>
              <a:t>bringing salvation to all men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1156</Words>
  <Application>Microsoft Office PowerPoint</Application>
  <PresentationFormat>On-screen Show (4:3)</PresentationFormat>
  <Paragraphs>220</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God’s Amazing Grace</vt:lpstr>
      <vt:lpstr>Slide 2</vt:lpstr>
      <vt:lpstr>The biblical doctrine of Grace</vt:lpstr>
      <vt:lpstr>Slide 4</vt:lpstr>
      <vt:lpstr>GRACE</vt:lpstr>
      <vt:lpstr>Slide 6</vt:lpstr>
      <vt:lpstr>Slide 7</vt:lpstr>
      <vt:lpstr>Slide 8</vt:lpstr>
      <vt:lpstr>Slide 9</vt:lpstr>
      <vt:lpstr>The Grace-Unity Controversy</vt:lpstr>
      <vt:lpstr>Carl Ketcherside</vt:lpstr>
      <vt:lpstr>This is what has been rejected</vt:lpstr>
      <vt:lpstr>Understanding Error</vt:lpstr>
      <vt:lpstr>Looking at only one side of an issue</vt:lpstr>
      <vt:lpstr>The doctrine of salvation</vt:lpstr>
      <vt:lpstr>Slide 16</vt:lpstr>
      <vt:lpstr>An Obedient Faith</vt:lpstr>
      <vt:lpstr>Slide 18</vt:lpstr>
      <vt:lpstr>Divorce and Remarriage</vt:lpstr>
      <vt:lpstr>Harmony of Truth</vt:lpstr>
      <vt:lpstr>Marrying the Divorced</vt:lpstr>
      <vt:lpstr>Restricted by God’s Word</vt:lpstr>
      <vt:lpstr>The Conflict</vt:lpstr>
      <vt:lpstr>Grace, Unity &amp; Obedience</vt:lpstr>
      <vt:lpstr>Our Fellowship</vt:lpstr>
      <vt:lpstr>Isolated Elements of Truth</vt:lpstr>
      <vt:lpstr>Grace vs. Law</vt:lpstr>
      <vt:lpstr>2 Peter 3:17-18 </vt:lpstr>
      <vt:lpstr>Law Keeping</vt:lpstr>
      <vt:lpstr>All are Guilty</vt:lpstr>
      <vt:lpstr>There has always been law</vt:lpstr>
      <vt:lpstr>Slide 32</vt:lpstr>
      <vt:lpstr>Grace provides the remedy for sin</vt:lpstr>
      <vt:lpstr>All who will be saved</vt:lpstr>
      <vt:lpstr>Galatians 5:4-6</vt:lpstr>
      <vt:lpstr>Galatians 1:6-9</vt:lpstr>
      <vt:lpstr>2 Corinthians 11:3-4</vt:lpstr>
      <vt:lpstr>Slide 38</vt:lpstr>
      <vt:lpstr>Grace and Church Discipline</vt:lpstr>
      <vt:lpstr>Slide 40</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Amazing Grace</dc:title>
  <dc:creator>Alan Williamson</dc:creator>
  <cp:lastModifiedBy>David's Office 13</cp:lastModifiedBy>
  <cp:revision>58</cp:revision>
  <dcterms:created xsi:type="dcterms:W3CDTF">2013-08-26T15:59:42Z</dcterms:created>
  <dcterms:modified xsi:type="dcterms:W3CDTF">2013-08-30T12:57:41Z</dcterms:modified>
</cp:coreProperties>
</file>