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17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CBDB3F-E5CD-4FF7-A2DC-A994FC042017}"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BDB3F-E5CD-4FF7-A2DC-A994FC042017}"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BDB3F-E5CD-4FF7-A2DC-A994FC042017}"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BDB3F-E5CD-4FF7-A2DC-A994FC042017}"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BDB3F-E5CD-4FF7-A2DC-A994FC042017}"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CBDB3F-E5CD-4FF7-A2DC-A994FC042017}"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CBDB3F-E5CD-4FF7-A2DC-A994FC042017}" type="datetimeFigureOut">
              <a:rPr lang="en-US" smtClean="0"/>
              <a:pPr/>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CBDB3F-E5CD-4FF7-A2DC-A994FC042017}" type="datetimeFigureOut">
              <a:rPr lang="en-US" smtClean="0"/>
              <a:pPr/>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BDB3F-E5CD-4FF7-A2DC-A994FC042017}" type="datetimeFigureOut">
              <a:rPr lang="en-US" smtClean="0"/>
              <a:pPr/>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BDB3F-E5CD-4FF7-A2DC-A994FC042017}"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BDB3F-E5CD-4FF7-A2DC-A994FC042017}"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26601-B007-4DB3-A4AA-B4901F2C79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E171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2204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BDB3F-E5CD-4FF7-A2DC-A994FC042017}" type="datetimeFigureOut">
              <a:rPr lang="en-US" smtClean="0"/>
              <a:pPr/>
              <a:t>9/25/2013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26601-B007-4DB3-A4AA-B4901F2C79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2">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3">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4">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5">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Lst>
      </p:bldP>
    </p:bldLst>
  </p:timing>
  <p:txStyles>
    <p:titleStyle>
      <a:lvl1pPr algn="ctr" defTabSz="914400" rtl="0" eaLnBrk="1" latinLnBrk="0" hangingPunct="1">
        <a:spcBef>
          <a:spcPct val="0"/>
        </a:spcBef>
        <a:buNone/>
        <a:defRPr sz="4400" b="1" i="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Listener’s Decision</a:t>
            </a:r>
            <a:endParaRPr lang="en-US" dirty="0"/>
          </a:p>
        </p:txBody>
      </p:sp>
      <p:sp>
        <p:nvSpPr>
          <p:cNvPr id="3" name="Content Placeholder 2"/>
          <p:cNvSpPr>
            <a:spLocks noGrp="1"/>
          </p:cNvSpPr>
          <p:nvPr>
            <p:ph idx="1"/>
          </p:nvPr>
        </p:nvSpPr>
        <p:spPr/>
        <p:txBody>
          <a:bodyPr/>
          <a:lstStyle/>
          <a:p>
            <a:r>
              <a:rPr lang="en-US" dirty="0" smtClean="0"/>
              <a:t>One cannot be forced to obey the gospel message </a:t>
            </a:r>
          </a:p>
          <a:p>
            <a:r>
              <a:rPr lang="en-US" dirty="0" smtClean="0"/>
              <a:t>3 responses in the context</a:t>
            </a:r>
          </a:p>
          <a:p>
            <a:pPr lvl="1"/>
            <a:r>
              <a:rPr lang="en-US" dirty="0" smtClean="0"/>
              <a:t>Some mocked</a:t>
            </a:r>
          </a:p>
          <a:p>
            <a:pPr lvl="1"/>
            <a:r>
              <a:rPr lang="en-US" dirty="0" smtClean="0"/>
              <a:t>Some wanted to hear more</a:t>
            </a:r>
          </a:p>
          <a:p>
            <a:pPr lvl="1"/>
            <a:r>
              <a:rPr lang="en-US" dirty="0" smtClean="0"/>
              <a:t>Some believed and obeyed</a:t>
            </a:r>
          </a:p>
          <a:p>
            <a:r>
              <a:rPr lang="en-US" dirty="0" smtClean="0"/>
              <a:t>Same responses today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Effectively Teaching the Gospel</a:t>
            </a:r>
            <a:endParaRPr lang="en-US" dirty="0"/>
          </a:p>
        </p:txBody>
      </p:sp>
      <p:sp>
        <p:nvSpPr>
          <p:cNvPr id="3" name="Subtitle 2"/>
          <p:cNvSpPr>
            <a:spLocks noGrp="1"/>
          </p:cNvSpPr>
          <p:nvPr>
            <p:ph type="subTitle" idx="1"/>
          </p:nvPr>
        </p:nvSpPr>
        <p:spPr/>
        <p:txBody>
          <a:bodyPr/>
          <a:lstStyle/>
          <a:p>
            <a:r>
              <a:rPr lang="en-US" dirty="0" smtClean="0">
                <a:solidFill>
                  <a:schemeClr val="bg1"/>
                </a:solidFill>
              </a:rPr>
              <a:t>Acts 17:16-34</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Examples of teaching the gospel in the New Testament </a:t>
            </a:r>
          </a:p>
          <a:p>
            <a:pPr lvl="1"/>
            <a:r>
              <a:rPr lang="en-US" dirty="0" smtClean="0"/>
              <a:t>No two exactly alike</a:t>
            </a:r>
          </a:p>
          <a:p>
            <a:pPr lvl="1"/>
            <a:r>
              <a:rPr lang="en-US" dirty="0" smtClean="0"/>
              <a:t>One gospel!</a:t>
            </a:r>
          </a:p>
          <a:p>
            <a:pPr lvl="1"/>
            <a:r>
              <a:rPr lang="en-US" dirty="0" smtClean="0"/>
              <a:t>Methodology changes</a:t>
            </a:r>
          </a:p>
          <a:p>
            <a:pPr lvl="1"/>
            <a:r>
              <a:rPr lang="en-US" dirty="0" smtClean="0"/>
              <a:t>Starting point of the hearer</a:t>
            </a:r>
          </a:p>
          <a:p>
            <a:r>
              <a:rPr lang="en-US" dirty="0" smtClean="0"/>
              <a:t>Some elements remain the same…</a:t>
            </a:r>
          </a:p>
          <a:p>
            <a:pPr lvl="1"/>
            <a:r>
              <a:rPr lang="en-US" dirty="0" smtClean="0"/>
              <a:t>Example:  Acts 17:16-34</a:t>
            </a:r>
            <a:endParaRPr lang="en-US" dirty="0"/>
          </a:p>
        </p:txBody>
      </p:sp>
      <p:sp>
        <p:nvSpPr>
          <p:cNvPr id="4" name="Rectangle 3"/>
          <p:cNvSpPr/>
          <p:nvPr/>
        </p:nvSpPr>
        <p:spPr>
          <a:xfrm>
            <a:off x="457200" y="15240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rgbClr val="3E1716"/>
                </a:solidFill>
              </a:rPr>
              <a:t>Romans 1:16</a:t>
            </a:r>
            <a:r>
              <a:rPr lang="en-US" sz="2800" dirty="0" smtClean="0">
                <a:solidFill>
                  <a:srgbClr val="3E1716"/>
                </a:solidFill>
              </a:rPr>
              <a:t> </a:t>
            </a:r>
          </a:p>
          <a:p>
            <a:r>
              <a:rPr lang="en-US" sz="2800" dirty="0">
                <a:solidFill>
                  <a:srgbClr val="3E1716"/>
                </a:solidFill>
              </a:rPr>
              <a:t>16 For I am not ashamed of the gospel of Christ, for it is the power of God to salvation for everyone who believes, for the Jew first and also for the Greek. </a:t>
            </a:r>
          </a:p>
        </p:txBody>
      </p:sp>
      <p:sp>
        <p:nvSpPr>
          <p:cNvPr id="5" name="Rectangle 4"/>
          <p:cNvSpPr/>
          <p:nvPr/>
        </p:nvSpPr>
        <p:spPr>
          <a:xfrm>
            <a:off x="457200" y="15240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i="1" dirty="0" smtClean="0">
                <a:solidFill>
                  <a:srgbClr val="3E1716"/>
                </a:solidFill>
              </a:rPr>
              <a:t>Galatians 1:6–10 </a:t>
            </a:r>
          </a:p>
          <a:p>
            <a:r>
              <a:rPr lang="en-US" sz="2500" dirty="0" smtClean="0">
                <a:solidFill>
                  <a:srgbClr val="3E1716"/>
                </a:solidFill>
              </a:rPr>
              <a:t>6 I marvel that you are turning away so soon from Him who called you in the grace of Christ, to a different gospel, 7 which is not another; but there are some who trouble you and want to pervert the gospel of Christ. 8 But even if we, or an angel from heaven, preach any other gospel to you than what we have preached to you, let him be accursed. 9 As we have said before, so now I say again, if anyone preaches any other gospel to you than what you have received, let him be accursed. 10 For do I now persuade men, or God? Or do I seek to please men? For if I still pleased men, I would not be a bondservant of Christ. </a:t>
            </a:r>
            <a:endParaRPr lang="en-US" sz="2500" dirty="0">
              <a:solidFill>
                <a:srgbClr val="3E171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53" presetClass="exit" presetSubtype="0" fill="hold" grpId="1" nodeType="withEffect">
                                  <p:stCondLst>
                                    <p:cond delay="0"/>
                                  </p:stCondLst>
                                  <p:childTnLst>
                                    <p:anim calcmode="lin" valueType="num">
                                      <p:cBhvr>
                                        <p:cTn id="39" dur="500"/>
                                        <p:tgtEl>
                                          <p:spTgt spid="4"/>
                                        </p:tgtEl>
                                        <p:attrNameLst>
                                          <p:attrName>ppt_w</p:attrName>
                                        </p:attrNameLst>
                                      </p:cBhvr>
                                      <p:tavLst>
                                        <p:tav tm="0">
                                          <p:val>
                                            <p:strVal val="ppt_w"/>
                                          </p:val>
                                        </p:tav>
                                        <p:tav tm="100000">
                                          <p:val>
                                            <p:fltVal val="0"/>
                                          </p:val>
                                        </p:tav>
                                      </p:tavLst>
                                    </p:anim>
                                    <p:anim calcmode="lin" valueType="num">
                                      <p:cBhvr>
                                        <p:cTn id="40" dur="500"/>
                                        <p:tgtEl>
                                          <p:spTgt spid="4"/>
                                        </p:tgtEl>
                                        <p:attrNameLst>
                                          <p:attrName>ppt_h</p:attrName>
                                        </p:attrNameLst>
                                      </p:cBhvr>
                                      <p:tavLst>
                                        <p:tav tm="0">
                                          <p:val>
                                            <p:strVal val="ppt_h"/>
                                          </p:val>
                                        </p:tav>
                                        <p:tav tm="100000">
                                          <p:val>
                                            <p:fltVal val="0"/>
                                          </p:val>
                                        </p:tav>
                                      </p:tavLst>
                                    </p:anim>
                                    <p:animEffect transition="out" filter="fade">
                                      <p:cBhvr>
                                        <p:cTn id="41" dur="500"/>
                                        <p:tgtEl>
                                          <p:spTgt spid="4"/>
                                        </p:tgtEl>
                                      </p:cBhvr>
                                    </p:animEffect>
                                    <p:set>
                                      <p:cBhvr>
                                        <p:cTn id="42" dur="1" fill="hold">
                                          <p:stCondLst>
                                            <p:cond delay="499"/>
                                          </p:stCondLst>
                                        </p:cTn>
                                        <p:tgtEl>
                                          <p:spTgt spid="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9" dur="500"/>
                                        <p:tgtEl>
                                          <p:spTgt spid="3">
                                            <p:txEl>
                                              <p:pRg st="3" end="3"/>
                                            </p:txEl>
                                          </p:spTgt>
                                        </p:tgtEl>
                                      </p:cBhvr>
                                    </p:animEffect>
                                  </p:childTnLst>
                                </p:cTn>
                              </p:par>
                              <p:par>
                                <p:cTn id="50" presetID="53" presetClass="exit" presetSubtype="0" fill="hold" grpId="1" nodeType="withEffect">
                                  <p:stCondLst>
                                    <p:cond delay="0"/>
                                  </p:stCondLst>
                                  <p:childTnLst>
                                    <p:anim calcmode="lin" valueType="num">
                                      <p:cBhvr>
                                        <p:cTn id="51" dur="500"/>
                                        <p:tgtEl>
                                          <p:spTgt spid="5"/>
                                        </p:tgtEl>
                                        <p:attrNameLst>
                                          <p:attrName>ppt_w</p:attrName>
                                        </p:attrNameLst>
                                      </p:cBhvr>
                                      <p:tavLst>
                                        <p:tav tm="0">
                                          <p:val>
                                            <p:strVal val="ppt_w"/>
                                          </p:val>
                                        </p:tav>
                                        <p:tav tm="100000">
                                          <p:val>
                                            <p:fltVal val="0"/>
                                          </p:val>
                                        </p:tav>
                                      </p:tavLst>
                                    </p:anim>
                                    <p:anim calcmode="lin" valueType="num">
                                      <p:cBhvr>
                                        <p:cTn id="52" dur="500"/>
                                        <p:tgtEl>
                                          <p:spTgt spid="5"/>
                                        </p:tgtEl>
                                        <p:attrNameLst>
                                          <p:attrName>ppt_h</p:attrName>
                                        </p:attrNameLst>
                                      </p:cBhvr>
                                      <p:tavLst>
                                        <p:tav tm="0">
                                          <p:val>
                                            <p:strVal val="ppt_h"/>
                                          </p:val>
                                        </p:tav>
                                        <p:tav tm="100000">
                                          <p:val>
                                            <p:fltVal val="0"/>
                                          </p:val>
                                        </p:tav>
                                      </p:tavLst>
                                    </p:anim>
                                    <p:animEffect transition="out" filter="fade">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p:cTn id="5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3">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 calcmode="lin" valueType="num">
                                      <p:cBhvr>
                                        <p:cTn id="6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68" dur="500"/>
                                        <p:tgtEl>
                                          <p:spTgt spid="3">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p:cTn id="7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7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of the Teacher</a:t>
            </a:r>
            <a:endParaRPr lang="en-US" dirty="0"/>
          </a:p>
        </p:txBody>
      </p:sp>
      <p:sp>
        <p:nvSpPr>
          <p:cNvPr id="3" name="Content Placeholder 2"/>
          <p:cNvSpPr>
            <a:spLocks noGrp="1"/>
          </p:cNvSpPr>
          <p:nvPr>
            <p:ph idx="1"/>
          </p:nvPr>
        </p:nvSpPr>
        <p:spPr/>
        <p:txBody>
          <a:bodyPr/>
          <a:lstStyle/>
          <a:p>
            <a:r>
              <a:rPr lang="en-US" dirty="0" smtClean="0"/>
              <a:t>Need for teachers</a:t>
            </a:r>
          </a:p>
          <a:p>
            <a:r>
              <a:rPr lang="en-US" dirty="0" smtClean="0"/>
              <a:t>Paul’s example</a:t>
            </a:r>
          </a:p>
          <a:p>
            <a:pPr lvl="1"/>
            <a:r>
              <a:rPr lang="en-US" dirty="0" smtClean="0"/>
              <a:t>His heart was “provoked within him”</a:t>
            </a:r>
          </a:p>
          <a:p>
            <a:pPr lvl="2"/>
            <a:r>
              <a:rPr lang="en-US" dirty="0" smtClean="0"/>
              <a:t>Pre-judge as unworthy?</a:t>
            </a:r>
          </a:p>
          <a:p>
            <a:pPr lvl="2"/>
            <a:r>
              <a:rPr lang="en-US" dirty="0" smtClean="0"/>
              <a:t>Compassion?</a:t>
            </a:r>
          </a:p>
          <a:p>
            <a:pPr lvl="1"/>
            <a:r>
              <a:rPr lang="en-US" dirty="0" smtClean="0"/>
              <a:t>Therefore…</a:t>
            </a:r>
          </a:p>
          <a:p>
            <a:pPr lvl="2"/>
            <a:r>
              <a:rPr lang="en-US" dirty="0" smtClean="0"/>
              <a:t>He was compelled to teach!</a:t>
            </a:r>
          </a:p>
          <a:p>
            <a:pPr lvl="1"/>
            <a:endParaRPr lang="en-US" dirty="0"/>
          </a:p>
        </p:txBody>
      </p:sp>
      <p:sp>
        <p:nvSpPr>
          <p:cNvPr id="4" name="Rectangle 3"/>
          <p:cNvSpPr/>
          <p:nvPr/>
        </p:nvSpPr>
        <p:spPr>
          <a:xfrm>
            <a:off x="457200" y="13716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rgbClr val="3E1716"/>
                </a:solidFill>
              </a:rPr>
              <a:t>Romans 10:14–15</a:t>
            </a:r>
            <a:r>
              <a:rPr lang="en-US" sz="2800" dirty="0" smtClean="0">
                <a:solidFill>
                  <a:srgbClr val="3E1716"/>
                </a:solidFill>
              </a:rPr>
              <a:t> </a:t>
            </a:r>
          </a:p>
          <a:p>
            <a:r>
              <a:rPr lang="en-US" sz="2800" dirty="0">
                <a:solidFill>
                  <a:srgbClr val="3E1716"/>
                </a:solidFill>
              </a:rPr>
              <a:t>14 How then shall they call on Him in whom they have not believed? And how shall they believe in Him of whom they have not heard? And how shall they hear without a preacher? 15 And how shall they preach unless they are sent? As it is written: </a:t>
            </a:r>
            <a:r>
              <a:rPr lang="en-US" sz="2800" i="1" dirty="0">
                <a:solidFill>
                  <a:srgbClr val="3E1716"/>
                </a:solidFill>
              </a:rPr>
              <a:t>“How beautiful are the feet of those who preach the gospel of peace, Who bring glad tidings of good things!”</a:t>
            </a:r>
            <a:r>
              <a:rPr lang="en-US" sz="2800" dirty="0">
                <a:solidFill>
                  <a:srgbClr val="3E1716"/>
                </a:solidFill>
              </a:rPr>
              <a:t> </a:t>
            </a:r>
          </a:p>
        </p:txBody>
      </p:sp>
      <p:sp>
        <p:nvSpPr>
          <p:cNvPr id="5" name="Rectangle 4"/>
          <p:cNvSpPr/>
          <p:nvPr/>
        </p:nvSpPr>
        <p:spPr>
          <a:xfrm>
            <a:off x="457200" y="13716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rgbClr val="3E1716"/>
                </a:solidFill>
              </a:rPr>
              <a:t>Jeremiah 20:9 </a:t>
            </a:r>
          </a:p>
          <a:p>
            <a:r>
              <a:rPr lang="en-US" sz="2800" dirty="0" smtClean="0">
                <a:solidFill>
                  <a:srgbClr val="3E1716"/>
                </a:solidFill>
              </a:rPr>
              <a:t>9 Then I said, “I will not make mention of Him, Nor speak anymore in His name.” But </a:t>
            </a:r>
            <a:r>
              <a:rPr lang="en-US" sz="2800" i="1" dirty="0" smtClean="0">
                <a:solidFill>
                  <a:srgbClr val="3E1716"/>
                </a:solidFill>
              </a:rPr>
              <a:t>His word</a:t>
            </a:r>
            <a:r>
              <a:rPr lang="en-US" sz="2800" dirty="0" smtClean="0">
                <a:solidFill>
                  <a:srgbClr val="3E1716"/>
                </a:solidFill>
              </a:rPr>
              <a:t> was in my heart like a burning fire Shut up in my bones; I was weary of holding </a:t>
            </a:r>
            <a:r>
              <a:rPr lang="en-US" sz="2800" i="1" dirty="0" smtClean="0">
                <a:solidFill>
                  <a:srgbClr val="3E1716"/>
                </a:solidFill>
              </a:rPr>
              <a:t>it</a:t>
            </a:r>
            <a:r>
              <a:rPr lang="en-US" sz="2800" dirty="0" smtClean="0">
                <a:solidFill>
                  <a:srgbClr val="3E1716"/>
                </a:solidFill>
              </a:rPr>
              <a:t> back, And I could not. </a:t>
            </a:r>
            <a:endParaRPr lang="en-US" sz="2800" dirty="0">
              <a:solidFill>
                <a:srgbClr val="3E171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xit" presetSubtype="0" fill="hold" grpId="1" nodeType="withEffect">
                                  <p:stCondLst>
                                    <p:cond delay="0"/>
                                  </p:stCondLst>
                                  <p:childTnLst>
                                    <p:anim calcmode="lin" valueType="num">
                                      <p:cBhvr>
                                        <p:cTn id="25" dur="500"/>
                                        <p:tgtEl>
                                          <p:spTgt spid="4"/>
                                        </p:tgtEl>
                                        <p:attrNameLst>
                                          <p:attrName>ppt_w</p:attrName>
                                        </p:attrNameLst>
                                      </p:cBhvr>
                                      <p:tavLst>
                                        <p:tav tm="0">
                                          <p:val>
                                            <p:strVal val="ppt_w"/>
                                          </p:val>
                                        </p:tav>
                                        <p:tav tm="100000">
                                          <p:val>
                                            <p:fltVal val="0"/>
                                          </p:val>
                                        </p:tav>
                                      </p:tavLst>
                                    </p:anim>
                                    <p:anim calcmode="lin" valueType="num">
                                      <p:cBhvr>
                                        <p:cTn id="26" dur="500"/>
                                        <p:tgtEl>
                                          <p:spTgt spid="4"/>
                                        </p:tgtEl>
                                        <p:attrNameLst>
                                          <p:attrName>ppt_h</p:attrName>
                                        </p:attrNameLst>
                                      </p:cBhvr>
                                      <p:tavLst>
                                        <p:tav tm="0">
                                          <p:val>
                                            <p:strVal val="ppt_h"/>
                                          </p:val>
                                        </p:tav>
                                        <p:tav tm="100000">
                                          <p:val>
                                            <p:fltVal val="0"/>
                                          </p:val>
                                        </p:tav>
                                      </p:tavLst>
                                    </p:anim>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5"/>
                                        </p:tgtEl>
                                        <p:attrNameLst>
                                          <p:attrName>style.visibility</p:attrName>
                                        </p:attrNameLst>
                                      </p:cBhvr>
                                      <p:to>
                                        <p:strVal val="visible"/>
                                      </p:to>
                                    </p:set>
                                    <p:anim calcmode="lin" valueType="num">
                                      <p:cBhvr>
                                        <p:cTn id="68" dur="500" fill="hold"/>
                                        <p:tgtEl>
                                          <p:spTgt spid="5"/>
                                        </p:tgtEl>
                                        <p:attrNameLst>
                                          <p:attrName>ppt_w</p:attrName>
                                        </p:attrNameLst>
                                      </p:cBhvr>
                                      <p:tavLst>
                                        <p:tav tm="0">
                                          <p:val>
                                            <p:fltVal val="0"/>
                                          </p:val>
                                        </p:tav>
                                        <p:tav tm="100000">
                                          <p:val>
                                            <p:strVal val="#ppt_w"/>
                                          </p:val>
                                        </p:tav>
                                      </p:tavLst>
                                    </p:anim>
                                    <p:anim calcmode="lin" valueType="num">
                                      <p:cBhvr>
                                        <p:cTn id="69" dur="500" fill="hold"/>
                                        <p:tgtEl>
                                          <p:spTgt spid="5"/>
                                        </p:tgtEl>
                                        <p:attrNameLst>
                                          <p:attrName>ppt_h</p:attrName>
                                        </p:attrNameLst>
                                      </p:cBhvr>
                                      <p:tavLst>
                                        <p:tav tm="0">
                                          <p:val>
                                            <p:fltVal val="0"/>
                                          </p:val>
                                        </p:tav>
                                        <p:tav tm="100000">
                                          <p:val>
                                            <p:strVal val="#ppt_h"/>
                                          </p:val>
                                        </p:tav>
                                      </p:tavLst>
                                    </p:anim>
                                    <p:animEffect transition="in" filter="fade">
                                      <p:cBhvr>
                                        <p:cTn id="7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Approach…</a:t>
            </a:r>
            <a:endParaRPr lang="en-US" dirty="0"/>
          </a:p>
        </p:txBody>
      </p:sp>
      <p:sp>
        <p:nvSpPr>
          <p:cNvPr id="3" name="Content Placeholder 2"/>
          <p:cNvSpPr>
            <a:spLocks noGrp="1"/>
          </p:cNvSpPr>
          <p:nvPr>
            <p:ph idx="1"/>
          </p:nvPr>
        </p:nvSpPr>
        <p:spPr>
          <a:xfrm>
            <a:off x="457200" y="1422042"/>
            <a:ext cx="8229600" cy="5054958"/>
          </a:xfrm>
        </p:spPr>
        <p:txBody>
          <a:bodyPr/>
          <a:lstStyle/>
          <a:p>
            <a:r>
              <a:rPr lang="en-US" dirty="0" smtClean="0"/>
              <a:t>Paul was given an opportunity to speak</a:t>
            </a:r>
          </a:p>
          <a:p>
            <a:r>
              <a:rPr lang="en-US" dirty="0" smtClean="0"/>
              <a:t>Paul started on common ground</a:t>
            </a:r>
          </a:p>
          <a:p>
            <a:pPr lvl="1"/>
            <a:r>
              <a:rPr lang="en-US" dirty="0" smtClean="0"/>
              <a:t>They were very religious</a:t>
            </a:r>
          </a:p>
          <a:p>
            <a:pPr lvl="1"/>
            <a:r>
              <a:rPr lang="en-US" dirty="0" smtClean="0"/>
              <a:t>Used their “religion” as a starting point, not a point of contention</a:t>
            </a:r>
          </a:p>
          <a:p>
            <a:pPr lvl="1"/>
            <a:r>
              <a:rPr lang="en-US" dirty="0" smtClean="0"/>
              <a:t>The “unknown God”</a:t>
            </a:r>
          </a:p>
          <a:p>
            <a:r>
              <a:rPr lang="en-US" dirty="0" smtClean="0"/>
              <a:t>Good starting points today!</a:t>
            </a:r>
          </a:p>
          <a:p>
            <a:pPr lvl="1"/>
            <a:r>
              <a:rPr lang="en-US" dirty="0" smtClean="0"/>
              <a:t>Look for common ground</a:t>
            </a:r>
          </a:p>
          <a:p>
            <a:pPr lvl="1"/>
            <a:r>
              <a:rPr lang="en-US" dirty="0" smtClean="0"/>
              <a:t>Show where the listener needs more information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Give the Information that is Needed</a:t>
            </a:r>
            <a:endParaRPr lang="en-US" dirty="0"/>
          </a:p>
        </p:txBody>
      </p:sp>
      <p:sp>
        <p:nvSpPr>
          <p:cNvPr id="3" name="Content Placeholder 2"/>
          <p:cNvSpPr>
            <a:spLocks noGrp="1"/>
          </p:cNvSpPr>
          <p:nvPr>
            <p:ph idx="1"/>
          </p:nvPr>
        </p:nvSpPr>
        <p:spPr>
          <a:xfrm>
            <a:off x="457200" y="1422042"/>
            <a:ext cx="8229600" cy="5054958"/>
          </a:xfrm>
        </p:spPr>
        <p:txBody>
          <a:bodyPr/>
          <a:lstStyle/>
          <a:p>
            <a:r>
              <a:rPr lang="en-US" dirty="0" smtClean="0"/>
              <a:t>The lost need to know about God!</a:t>
            </a:r>
          </a:p>
          <a:p>
            <a:pPr lvl="1"/>
            <a:r>
              <a:rPr lang="en-US" dirty="0" smtClean="0"/>
              <a:t>Acts 17:24-28</a:t>
            </a:r>
          </a:p>
          <a:p>
            <a:pPr lvl="1"/>
            <a:r>
              <a:rPr lang="en-US" dirty="0" smtClean="0"/>
              <a:t>Acts 8:30-35:  Philip and the Ethiopian eunuch</a:t>
            </a:r>
          </a:p>
          <a:p>
            <a:r>
              <a:rPr lang="en-US" dirty="0" smtClean="0"/>
              <a:t>Teachers used what was known to lead to valid conclusions</a:t>
            </a:r>
          </a:p>
          <a:p>
            <a:pPr lvl="1"/>
            <a:r>
              <a:rPr lang="en-US" dirty="0" smtClean="0"/>
              <a:t>Had some knowledge that was correct, but misapplied</a:t>
            </a:r>
          </a:p>
          <a:p>
            <a:r>
              <a:rPr lang="en-US" dirty="0" smtClean="0"/>
              <a:t>Sometimes we have the wrong desires</a:t>
            </a:r>
          </a:p>
          <a:p>
            <a:pPr lvl="1"/>
            <a:r>
              <a:rPr lang="en-US" dirty="0" smtClean="0"/>
              <a:t>We become self-centered and self-serving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Give the Information that is Needed</a:t>
            </a:r>
            <a:endParaRPr lang="en-US" dirty="0"/>
          </a:p>
        </p:txBody>
      </p:sp>
      <p:sp>
        <p:nvSpPr>
          <p:cNvPr id="3" name="Content Placeholder 2"/>
          <p:cNvSpPr>
            <a:spLocks noGrp="1"/>
          </p:cNvSpPr>
          <p:nvPr>
            <p:ph idx="1"/>
          </p:nvPr>
        </p:nvSpPr>
        <p:spPr/>
        <p:txBody>
          <a:bodyPr/>
          <a:lstStyle/>
          <a:p>
            <a:r>
              <a:rPr lang="en-US" dirty="0" smtClean="0"/>
              <a:t>Show where the listener is wrong</a:t>
            </a:r>
          </a:p>
          <a:p>
            <a:pPr lvl="1"/>
            <a:r>
              <a:rPr lang="en-US" dirty="0" smtClean="0"/>
              <a:t>The time will come where listeners must be shown where they are in error</a:t>
            </a:r>
          </a:p>
          <a:p>
            <a:pPr lvl="1"/>
            <a:r>
              <a:rPr lang="en-US" dirty="0" smtClean="0"/>
              <a:t>The gospel is a message of change!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What is Expected</a:t>
            </a:r>
            <a:endParaRPr lang="en-US" dirty="0"/>
          </a:p>
        </p:txBody>
      </p:sp>
      <p:sp>
        <p:nvSpPr>
          <p:cNvPr id="3" name="Content Placeholder 2"/>
          <p:cNvSpPr>
            <a:spLocks noGrp="1"/>
          </p:cNvSpPr>
          <p:nvPr>
            <p:ph idx="1"/>
          </p:nvPr>
        </p:nvSpPr>
        <p:spPr/>
        <p:txBody>
          <a:bodyPr>
            <a:normAutofit lnSpcReduction="10000"/>
          </a:bodyPr>
          <a:lstStyle/>
          <a:p>
            <a:r>
              <a:rPr lang="en-US" dirty="0" smtClean="0"/>
              <a:t>Acts 17:30</a:t>
            </a:r>
          </a:p>
          <a:p>
            <a:pPr lvl="1"/>
            <a:r>
              <a:rPr lang="en-US" dirty="0" smtClean="0"/>
              <a:t>Command to repent</a:t>
            </a:r>
          </a:p>
          <a:p>
            <a:pPr lvl="1"/>
            <a:r>
              <a:rPr lang="en-US" dirty="0" smtClean="0"/>
              <a:t>Limited context…more to see</a:t>
            </a:r>
          </a:p>
          <a:p>
            <a:pPr lvl="1"/>
            <a:r>
              <a:rPr lang="en-US" dirty="0" smtClean="0"/>
              <a:t>Acts 8:  repentance and baptism…</a:t>
            </a:r>
          </a:p>
          <a:p>
            <a:pPr lvl="1"/>
            <a:r>
              <a:rPr lang="en-US" dirty="0" smtClean="0"/>
              <a:t>Acts 2:  Peter’s audience asked what to do…</a:t>
            </a:r>
          </a:p>
          <a:p>
            <a:r>
              <a:rPr lang="en-US" dirty="0" smtClean="0"/>
              <a:t>This is what God expects!</a:t>
            </a:r>
          </a:p>
          <a:p>
            <a:pPr lvl="1"/>
            <a:r>
              <a:rPr lang="en-US" dirty="0" smtClean="0"/>
              <a:t>It does not matter what I want!</a:t>
            </a:r>
          </a:p>
          <a:p>
            <a:pPr lvl="1"/>
            <a:r>
              <a:rPr lang="en-US" dirty="0" smtClean="0"/>
              <a:t>It was God who “commands all men everywhere to repent!”</a:t>
            </a:r>
          </a:p>
        </p:txBody>
      </p:sp>
      <p:sp>
        <p:nvSpPr>
          <p:cNvPr id="4" name="Rectangle 3"/>
          <p:cNvSpPr/>
          <p:nvPr/>
        </p:nvSpPr>
        <p:spPr>
          <a:xfrm>
            <a:off x="457200" y="14478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rgbClr val="3E1716"/>
                </a:solidFill>
              </a:rPr>
              <a:t>Acts 2:38</a:t>
            </a:r>
            <a:r>
              <a:rPr lang="en-US" sz="2800" dirty="0" smtClean="0">
                <a:solidFill>
                  <a:srgbClr val="3E1716"/>
                </a:solidFill>
              </a:rPr>
              <a:t> </a:t>
            </a:r>
          </a:p>
          <a:p>
            <a:r>
              <a:rPr lang="en-US" sz="2800" dirty="0">
                <a:solidFill>
                  <a:srgbClr val="3E1716"/>
                </a:solidFill>
              </a:rPr>
              <a:t>38 Then Peter said to them, “Repent, and let every one of you be baptized in the name of Jesus Christ for the remission of sins; and you shall receive the gift of the Holy Spirit</a:t>
            </a:r>
            <a:r>
              <a:rPr lang="en-US" sz="2800" dirty="0" smtClean="0">
                <a:solidFill>
                  <a:srgbClr val="3E1716"/>
                </a:solidFill>
              </a:rPr>
              <a:t>.”</a:t>
            </a:r>
            <a:endParaRPr lang="en-US" sz="2800" dirty="0">
              <a:solidFill>
                <a:srgbClr val="3E171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par>
                                <p:cTn id="52" presetID="53" presetClass="exit" presetSubtype="0" fill="hold" grpId="1" nodeType="withEffect">
                                  <p:stCondLst>
                                    <p:cond delay="0"/>
                                  </p:stCondLst>
                                  <p:childTnLst>
                                    <p:anim calcmode="lin" valueType="num">
                                      <p:cBhvr>
                                        <p:cTn id="53" dur="500"/>
                                        <p:tgtEl>
                                          <p:spTgt spid="4"/>
                                        </p:tgtEl>
                                        <p:attrNameLst>
                                          <p:attrName>ppt_w</p:attrName>
                                        </p:attrNameLst>
                                      </p:cBhvr>
                                      <p:tavLst>
                                        <p:tav tm="0">
                                          <p:val>
                                            <p:strVal val="ppt_w"/>
                                          </p:val>
                                        </p:tav>
                                        <p:tav tm="100000">
                                          <p:val>
                                            <p:fltVal val="0"/>
                                          </p:val>
                                        </p:tav>
                                      </p:tavLst>
                                    </p:anim>
                                    <p:anim calcmode="lin" valueType="num">
                                      <p:cBhvr>
                                        <p:cTn id="54" dur="500"/>
                                        <p:tgtEl>
                                          <p:spTgt spid="4"/>
                                        </p:tgtEl>
                                        <p:attrNameLst>
                                          <p:attrName>ppt_h</p:attrName>
                                        </p:attrNameLst>
                                      </p:cBhvr>
                                      <p:tavLst>
                                        <p:tav tm="0">
                                          <p:val>
                                            <p:strVal val="ppt_h"/>
                                          </p:val>
                                        </p:tav>
                                        <p:tav tm="100000">
                                          <p:val>
                                            <p:fltVal val="0"/>
                                          </p:val>
                                        </p:tav>
                                      </p:tavLst>
                                    </p:anim>
                                    <p:animEffect transition="out" filter="fade">
                                      <p:cBhvr>
                                        <p:cTn id="55" dur="500"/>
                                        <p:tgtEl>
                                          <p:spTgt spid="4"/>
                                        </p:tgtEl>
                                      </p:cBhvr>
                                    </p:animEffect>
                                    <p:set>
                                      <p:cBhvr>
                                        <p:cTn id="56" dur="1" fill="hold">
                                          <p:stCondLst>
                                            <p:cond delay="499"/>
                                          </p:stCondLst>
                                        </p:cTn>
                                        <p:tgtEl>
                                          <p:spTgt spid="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Reveal the Consequences…</a:t>
            </a:r>
            <a:endParaRPr lang="en-US" dirty="0"/>
          </a:p>
        </p:txBody>
      </p:sp>
      <p:sp>
        <p:nvSpPr>
          <p:cNvPr id="3" name="Content Placeholder 2"/>
          <p:cNvSpPr>
            <a:spLocks noGrp="1"/>
          </p:cNvSpPr>
          <p:nvPr>
            <p:ph idx="1"/>
          </p:nvPr>
        </p:nvSpPr>
        <p:spPr/>
        <p:txBody>
          <a:bodyPr/>
          <a:lstStyle/>
          <a:p>
            <a:r>
              <a:rPr lang="en-US" dirty="0" smtClean="0"/>
              <a:t>What happens if one refuses to obey?</a:t>
            </a:r>
          </a:p>
          <a:p>
            <a:pPr lvl="1"/>
            <a:r>
              <a:rPr lang="en-US" dirty="0" smtClean="0"/>
              <a:t>Acts 17:31</a:t>
            </a:r>
          </a:p>
          <a:p>
            <a:pPr lvl="1"/>
            <a:r>
              <a:rPr lang="en-US" dirty="0" smtClean="0"/>
              <a:t>The Day of Judgment is coming!</a:t>
            </a:r>
          </a:p>
          <a:p>
            <a:pPr lvl="1"/>
            <a:r>
              <a:rPr lang="en-US" dirty="0" smtClean="0"/>
              <a:t>The creator and sustainer is also the Judge!</a:t>
            </a:r>
          </a:p>
          <a:p>
            <a:pPr lvl="2"/>
            <a:r>
              <a:rPr lang="en-US" dirty="0" smtClean="0"/>
              <a:t>Belief in God requires personal responsibility</a:t>
            </a:r>
            <a:endParaRPr lang="en-US" dirty="0"/>
          </a:p>
        </p:txBody>
      </p:sp>
      <p:sp>
        <p:nvSpPr>
          <p:cNvPr id="4" name="Rectangle 3"/>
          <p:cNvSpPr/>
          <p:nvPr/>
        </p:nvSpPr>
        <p:spPr>
          <a:xfrm>
            <a:off x="457200" y="1447800"/>
            <a:ext cx="8229600" cy="4876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rgbClr val="3E1716"/>
                </a:solidFill>
              </a:rPr>
              <a:t>2 Corinthians 5:10</a:t>
            </a:r>
            <a:r>
              <a:rPr lang="en-US" sz="2800" dirty="0" smtClean="0">
                <a:solidFill>
                  <a:srgbClr val="3E1716"/>
                </a:solidFill>
              </a:rPr>
              <a:t> </a:t>
            </a:r>
          </a:p>
          <a:p>
            <a:r>
              <a:rPr lang="en-US" sz="2800" dirty="0">
                <a:solidFill>
                  <a:srgbClr val="3E1716"/>
                </a:solidFill>
              </a:rPr>
              <a:t>10 For we must all appear before the judgment seat of Christ, that each one may receive the things </a:t>
            </a:r>
            <a:r>
              <a:rPr lang="en-US" sz="2800" i="1" dirty="0">
                <a:solidFill>
                  <a:srgbClr val="3E1716"/>
                </a:solidFill>
              </a:rPr>
              <a:t>done</a:t>
            </a:r>
            <a:r>
              <a:rPr lang="en-US" sz="2800" dirty="0">
                <a:solidFill>
                  <a:srgbClr val="3E1716"/>
                </a:solidFill>
              </a:rPr>
              <a:t> in the body, according to what he has done, whether good or bad.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par>
                                <p:cTn id="38" presetID="53" presetClass="exit" presetSubtype="0" fill="hold" grpId="1" nodeType="withEffect">
                                  <p:stCondLst>
                                    <p:cond delay="0"/>
                                  </p:stCondLst>
                                  <p:childTnLst>
                                    <p:anim calcmode="lin" valueType="num">
                                      <p:cBhvr>
                                        <p:cTn id="39" dur="500"/>
                                        <p:tgtEl>
                                          <p:spTgt spid="4"/>
                                        </p:tgtEl>
                                        <p:attrNameLst>
                                          <p:attrName>ppt_w</p:attrName>
                                        </p:attrNameLst>
                                      </p:cBhvr>
                                      <p:tavLst>
                                        <p:tav tm="0">
                                          <p:val>
                                            <p:strVal val="ppt_w"/>
                                          </p:val>
                                        </p:tav>
                                        <p:tav tm="100000">
                                          <p:val>
                                            <p:fltVal val="0"/>
                                          </p:val>
                                        </p:tav>
                                      </p:tavLst>
                                    </p:anim>
                                    <p:anim calcmode="lin" valueType="num">
                                      <p:cBhvr>
                                        <p:cTn id="40" dur="500"/>
                                        <p:tgtEl>
                                          <p:spTgt spid="4"/>
                                        </p:tgtEl>
                                        <p:attrNameLst>
                                          <p:attrName>ppt_h</p:attrName>
                                        </p:attrNameLst>
                                      </p:cBhvr>
                                      <p:tavLst>
                                        <p:tav tm="0">
                                          <p:val>
                                            <p:strVal val="ppt_h"/>
                                          </p:val>
                                        </p:tav>
                                        <p:tav tm="100000">
                                          <p:val>
                                            <p:fltVal val="0"/>
                                          </p:val>
                                        </p:tav>
                                      </p:tavLst>
                                    </p:anim>
                                    <p:animEffect transition="out" filter="fade">
                                      <p:cBhvr>
                                        <p:cTn id="41" dur="500"/>
                                        <p:tgtEl>
                                          <p:spTgt spid="4"/>
                                        </p:tgtEl>
                                      </p:cBhvr>
                                    </p:animEffect>
                                    <p:set>
                                      <p:cBhvr>
                                        <p:cTn id="42" dur="1" fill="hold">
                                          <p:stCondLst>
                                            <p:cond delay="499"/>
                                          </p:stCondLst>
                                        </p:cTn>
                                        <p:tgtEl>
                                          <p:spTgt spid="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738</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Effectively Teaching the Gospel</vt:lpstr>
      <vt:lpstr>Introduction</vt:lpstr>
      <vt:lpstr>Desire of the Teacher</vt:lpstr>
      <vt:lpstr>The Approach…</vt:lpstr>
      <vt:lpstr>Give the Information that is Needed</vt:lpstr>
      <vt:lpstr>Give the Information that is Needed</vt:lpstr>
      <vt:lpstr>Tell What is Expected</vt:lpstr>
      <vt:lpstr>Reveal the Consequences…</vt:lpstr>
      <vt:lpstr>The Listener’s Decision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Effectively Teaching the Gospel</dc:title>
  <dc:creator>Kris</dc:creator>
  <cp:lastModifiedBy>Kris</cp:lastModifiedBy>
  <cp:revision>17</cp:revision>
  <dcterms:created xsi:type="dcterms:W3CDTF">2013-07-07T12:19:11Z</dcterms:created>
  <dcterms:modified xsi:type="dcterms:W3CDTF">2013-09-25T19:33:53Z</dcterms:modified>
</cp:coreProperties>
</file>