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84" r:id="rId2"/>
    <p:sldId id="256" r:id="rId3"/>
    <p:sldId id="257" r:id="rId4"/>
    <p:sldId id="258" r:id="rId5"/>
    <p:sldId id="264" r:id="rId6"/>
    <p:sldId id="266" r:id="rId7"/>
    <p:sldId id="267" r:id="rId8"/>
    <p:sldId id="259" r:id="rId9"/>
    <p:sldId id="268" r:id="rId10"/>
    <p:sldId id="276" r:id="rId11"/>
    <p:sldId id="281" r:id="rId12"/>
    <p:sldId id="282" r:id="rId13"/>
    <p:sldId id="278" r:id="rId14"/>
    <p:sldId id="283" r:id="rId15"/>
    <p:sldId id="269" r:id="rId16"/>
    <p:sldId id="261" r:id="rId17"/>
    <p:sldId id="277" r:id="rId18"/>
    <p:sldId id="275"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013"/>
    <p:restoredTop sz="94355"/>
  </p:normalViewPr>
  <p:slideViewPr>
    <p:cSldViewPr snapToGrid="0" snapToObjects="1">
      <p:cViewPr>
        <p:scale>
          <a:sx n="67" d="100"/>
          <a:sy n="67" d="100"/>
        </p:scale>
        <p:origin x="48"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71AFD65-7726-3C46-827D-DBDA4E71497F}" type="datetimeFigureOut">
              <a:rPr lang="en-US" smtClean="0"/>
              <a:pPr/>
              <a:t>7/14/2016</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B025FAC-2FAD-5247-8FE7-14C9C9A4AE64}" type="slidenum">
              <a:rPr lang="en-US" smtClean="0"/>
              <a:pPr/>
              <a:t>‹#›</a:t>
            </a:fld>
            <a:endParaRPr lang="en-US" dirty="0"/>
          </a:p>
        </p:txBody>
      </p:sp>
    </p:spTree>
    <p:extLst>
      <p:ext uri="{BB962C8B-B14F-4D97-AF65-F5344CB8AC3E}">
        <p14:creationId xmlns:p14="http://schemas.microsoft.com/office/powerpoint/2010/main" xmlns="" val="1030659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3481F88-CD10-A045-8338-1112761925D9}" type="datetimeFigureOut">
              <a:rPr lang="en-US" smtClean="0"/>
              <a:pPr/>
              <a:t>7/14/2016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48C2BC5-4998-A141-94BD-B382722A2B68}" type="slidenum">
              <a:rPr lang="en-US" smtClean="0"/>
              <a:pPr/>
              <a:t>‹#›</a:t>
            </a:fld>
            <a:endParaRPr lang="en-US" dirty="0"/>
          </a:p>
        </p:txBody>
      </p:sp>
    </p:spTree>
    <p:extLst>
      <p:ext uri="{BB962C8B-B14F-4D97-AF65-F5344CB8AC3E}">
        <p14:creationId xmlns:p14="http://schemas.microsoft.com/office/powerpoint/2010/main" xmlns="" val="1423762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8C2BC5-4998-A141-94BD-B382722A2B68}" type="slidenum">
              <a:rPr lang="en-US" smtClean="0"/>
              <a:pPr/>
              <a:t>4</a:t>
            </a:fld>
            <a:endParaRPr lang="en-US" dirty="0"/>
          </a:p>
        </p:txBody>
      </p:sp>
    </p:spTree>
    <p:extLst>
      <p:ext uri="{BB962C8B-B14F-4D97-AF65-F5344CB8AC3E}">
        <p14:creationId xmlns:p14="http://schemas.microsoft.com/office/powerpoint/2010/main" xmlns="" val="19108703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8C2BC5-4998-A141-94BD-B382722A2B68}" type="slidenum">
              <a:rPr lang="en-US" smtClean="0"/>
              <a:pPr/>
              <a:t>5</a:t>
            </a:fld>
            <a:endParaRPr lang="en-US" dirty="0"/>
          </a:p>
        </p:txBody>
      </p:sp>
    </p:spTree>
    <p:extLst>
      <p:ext uri="{BB962C8B-B14F-4D97-AF65-F5344CB8AC3E}">
        <p14:creationId xmlns:p14="http://schemas.microsoft.com/office/powerpoint/2010/main" xmlns="" val="11241574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8C2BC5-4998-A141-94BD-B382722A2B68}" type="slidenum">
              <a:rPr lang="en-US" smtClean="0"/>
              <a:pPr/>
              <a:t>6</a:t>
            </a:fld>
            <a:endParaRPr lang="en-US" dirty="0"/>
          </a:p>
        </p:txBody>
      </p:sp>
    </p:spTree>
    <p:extLst>
      <p:ext uri="{BB962C8B-B14F-4D97-AF65-F5344CB8AC3E}">
        <p14:creationId xmlns:p14="http://schemas.microsoft.com/office/powerpoint/2010/main" xmlns="" val="1230124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8C2BC5-4998-A141-94BD-B382722A2B68}" type="slidenum">
              <a:rPr lang="en-US" smtClean="0"/>
              <a:pPr/>
              <a:t>7</a:t>
            </a:fld>
            <a:endParaRPr lang="en-US" dirty="0"/>
          </a:p>
        </p:txBody>
      </p:sp>
    </p:spTree>
    <p:extLst>
      <p:ext uri="{BB962C8B-B14F-4D97-AF65-F5344CB8AC3E}">
        <p14:creationId xmlns:p14="http://schemas.microsoft.com/office/powerpoint/2010/main" xmlns="" val="1579552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8C2BC5-4998-A141-94BD-B382722A2B68}" type="slidenum">
              <a:rPr lang="en-US" smtClean="0"/>
              <a:pPr/>
              <a:t>10</a:t>
            </a:fld>
            <a:endParaRPr lang="en-US" dirty="0"/>
          </a:p>
        </p:txBody>
      </p:sp>
    </p:spTree>
    <p:extLst>
      <p:ext uri="{BB962C8B-B14F-4D97-AF65-F5344CB8AC3E}">
        <p14:creationId xmlns:p14="http://schemas.microsoft.com/office/powerpoint/2010/main" xmlns="" val="8225846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8C2BC5-4998-A141-94BD-B382722A2B68}" type="slidenum">
              <a:rPr lang="en-US" smtClean="0"/>
              <a:pPr/>
              <a:t>11</a:t>
            </a:fld>
            <a:endParaRPr lang="en-US" dirty="0"/>
          </a:p>
        </p:txBody>
      </p:sp>
    </p:spTree>
    <p:extLst>
      <p:ext uri="{BB962C8B-B14F-4D97-AF65-F5344CB8AC3E}">
        <p14:creationId xmlns:p14="http://schemas.microsoft.com/office/powerpoint/2010/main" xmlns="" val="352220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8C2BC5-4998-A141-94BD-B382722A2B68}" type="slidenum">
              <a:rPr lang="en-US" smtClean="0"/>
              <a:pPr/>
              <a:t>12</a:t>
            </a:fld>
            <a:endParaRPr lang="en-US" dirty="0"/>
          </a:p>
        </p:txBody>
      </p:sp>
    </p:spTree>
    <p:extLst>
      <p:ext uri="{BB962C8B-B14F-4D97-AF65-F5344CB8AC3E}">
        <p14:creationId xmlns:p14="http://schemas.microsoft.com/office/powerpoint/2010/main" xmlns="" val="9856892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8C2BC5-4998-A141-94BD-B382722A2B68}" type="slidenum">
              <a:rPr lang="en-US" smtClean="0"/>
              <a:pPr/>
              <a:t>13</a:t>
            </a:fld>
            <a:endParaRPr lang="en-US" dirty="0"/>
          </a:p>
        </p:txBody>
      </p:sp>
    </p:spTree>
    <p:extLst>
      <p:ext uri="{BB962C8B-B14F-4D97-AF65-F5344CB8AC3E}">
        <p14:creationId xmlns:p14="http://schemas.microsoft.com/office/powerpoint/2010/main" xmlns="" val="1920876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48C2BC5-4998-A141-94BD-B382722A2B68}" type="slidenum">
              <a:rPr lang="en-US" smtClean="0"/>
              <a:pPr/>
              <a:t>14</a:t>
            </a:fld>
            <a:endParaRPr lang="en-US" dirty="0"/>
          </a:p>
        </p:txBody>
      </p:sp>
    </p:spTree>
    <p:extLst>
      <p:ext uri="{BB962C8B-B14F-4D97-AF65-F5344CB8AC3E}">
        <p14:creationId xmlns:p14="http://schemas.microsoft.com/office/powerpoint/2010/main" xmlns="" val="32860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843828-1213-D24D-9A7B-CC45618110CC}"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1422015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843828-1213-D24D-9A7B-CC45618110CC}"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1611609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843828-1213-D24D-9A7B-CC45618110CC}"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114988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C843828-1213-D24D-9A7B-CC45618110CC}"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63436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843828-1213-D24D-9A7B-CC45618110CC}" type="datetimeFigureOut">
              <a:rPr lang="en-US" smtClean="0"/>
              <a:pPr/>
              <a:t>7/14/2016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20568834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C843828-1213-D24D-9A7B-CC45618110CC}"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1995609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C843828-1213-D24D-9A7B-CC45618110CC}" type="datetimeFigureOut">
              <a:rPr lang="en-US" smtClean="0"/>
              <a:pPr/>
              <a:t>7/14/2016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808914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C843828-1213-D24D-9A7B-CC45618110CC}" type="datetimeFigureOut">
              <a:rPr lang="en-US" smtClean="0"/>
              <a:pPr/>
              <a:t>7/14/2016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1857995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843828-1213-D24D-9A7B-CC45618110CC}" type="datetimeFigureOut">
              <a:rPr lang="en-US" smtClean="0"/>
              <a:pPr/>
              <a:t>7/14/2016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762909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843828-1213-D24D-9A7B-CC45618110CC}"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1741686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843828-1213-D24D-9A7B-CC45618110CC}" type="datetimeFigureOut">
              <a:rPr lang="en-US" smtClean="0"/>
              <a:pPr/>
              <a:t>7/14/2016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1725896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843828-1213-D24D-9A7B-CC45618110CC}" type="datetimeFigureOut">
              <a:rPr lang="en-US" smtClean="0"/>
              <a:pPr/>
              <a:t>7/14/2016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466F6E-CA51-6F4C-B8ED-6D2AEBC1BA94}" type="slidenum">
              <a:rPr lang="en-US" smtClean="0"/>
              <a:pPr/>
              <a:t>‹#›</a:t>
            </a:fld>
            <a:endParaRPr lang="en-US" dirty="0"/>
          </a:p>
        </p:txBody>
      </p:sp>
    </p:spTree>
    <p:extLst>
      <p:ext uri="{BB962C8B-B14F-4D97-AF65-F5344CB8AC3E}">
        <p14:creationId xmlns:p14="http://schemas.microsoft.com/office/powerpoint/2010/main" xmlns="" val="9348731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5829337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568" y="1636295"/>
            <a:ext cx="11163508" cy="4993104"/>
          </a:xfrm>
        </p:spPr>
        <p:txBody>
          <a:bodyPr>
            <a:noAutofit/>
          </a:bodyPr>
          <a:lstStyle/>
          <a:p>
            <a:r>
              <a:rPr lang="en-US" sz="3600" b="1" dirty="0" smtClean="0"/>
              <a:t>Hebrews 11:17 </a:t>
            </a:r>
            <a:r>
              <a:rPr lang="en-US" sz="3600" b="1" dirty="0"/>
              <a:t>By faith Abraham, when he was tested, offered up Isaac, and he who had received the promises </a:t>
            </a:r>
            <a:r>
              <a:rPr lang="en-US" sz="3600" b="1" u="sng" dirty="0">
                <a:solidFill>
                  <a:srgbClr val="FF0000"/>
                </a:solidFill>
              </a:rPr>
              <a:t>offered up his only begotten son</a:t>
            </a:r>
            <a:r>
              <a:rPr lang="en-US" sz="3600" b="1" dirty="0"/>
              <a:t>, 18 of whom it was said, “In Isaac your seed shall be called,” 19 concluding that God was able to raise him up, even from the dead, from which he also received him in a figurative sense.</a:t>
            </a:r>
            <a:endParaRPr lang="en-US" sz="3600" b="1" dirty="0" smtClean="0"/>
          </a:p>
        </p:txBody>
      </p:sp>
      <p:sp>
        <p:nvSpPr>
          <p:cNvPr id="4" name="Title 1"/>
          <p:cNvSpPr txBox="1">
            <a:spLocks/>
          </p:cNvSpPr>
          <p:nvPr/>
        </p:nvSpPr>
        <p:spPr>
          <a:xfrm>
            <a:off x="597568" y="385011"/>
            <a:ext cx="10515600" cy="125128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What Type of Faith Is God Looking For? </a:t>
            </a:r>
            <a:r>
              <a:rPr lang="en-US" b="1" u="sng" dirty="0" smtClean="0">
                <a:latin typeface="+mn-lt"/>
              </a:rPr>
              <a:t>Abrahamic</a:t>
            </a:r>
            <a:endParaRPr lang="en-US" b="1" u="sng" dirty="0">
              <a:latin typeface="+mn-lt"/>
            </a:endParaRPr>
          </a:p>
        </p:txBody>
      </p:sp>
    </p:spTree>
    <p:extLst>
      <p:ext uri="{BB962C8B-B14F-4D97-AF65-F5344CB8AC3E}">
        <p14:creationId xmlns:p14="http://schemas.microsoft.com/office/powerpoint/2010/main" xmlns="" val="195370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568" y="1636295"/>
            <a:ext cx="11163508" cy="4993104"/>
          </a:xfrm>
        </p:spPr>
        <p:txBody>
          <a:bodyPr>
            <a:noAutofit/>
          </a:bodyPr>
          <a:lstStyle/>
          <a:p>
            <a:r>
              <a:rPr lang="en-US" sz="3600" b="1" dirty="0" smtClean="0"/>
              <a:t>Genesis 22:6 So </a:t>
            </a:r>
            <a:r>
              <a:rPr lang="en-US" sz="3600" b="1" dirty="0"/>
              <a:t>Abraham took the wood of the burnt offering and laid it on Isaac his son; and he took the fire in his hand, and a knife, and the two of them went together. 7 But Isaac spoke to Abraham his father and said, “My father!”And he said, “Here I am, my son.”Then he said, “Look, the fire and the wood, but where is the lamb for a burnt offering?”8 And Abraham said, “My son, God will provide for Himself the lamb for a burnt offering.” So the two of them went together.</a:t>
            </a:r>
            <a:endParaRPr lang="en-US" sz="3600" b="1" dirty="0" smtClean="0"/>
          </a:p>
        </p:txBody>
      </p:sp>
      <p:sp>
        <p:nvSpPr>
          <p:cNvPr id="4" name="Title 1"/>
          <p:cNvSpPr txBox="1">
            <a:spLocks/>
          </p:cNvSpPr>
          <p:nvPr/>
        </p:nvSpPr>
        <p:spPr>
          <a:xfrm>
            <a:off x="597568" y="385011"/>
            <a:ext cx="10515600" cy="125128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What Type of Faith Is God Looking For? </a:t>
            </a:r>
            <a:r>
              <a:rPr lang="en-US" b="1" u="sng" dirty="0" smtClean="0">
                <a:latin typeface="+mn-lt"/>
              </a:rPr>
              <a:t>Abrahamic</a:t>
            </a:r>
            <a:endParaRPr lang="en-US" b="1" u="sng" dirty="0">
              <a:latin typeface="+mn-lt"/>
            </a:endParaRPr>
          </a:p>
        </p:txBody>
      </p:sp>
    </p:spTree>
    <p:extLst>
      <p:ext uri="{BB962C8B-B14F-4D97-AF65-F5344CB8AC3E}">
        <p14:creationId xmlns:p14="http://schemas.microsoft.com/office/powerpoint/2010/main" xmlns="" val="1842510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568" y="1636295"/>
            <a:ext cx="11163508" cy="4993104"/>
          </a:xfrm>
        </p:spPr>
        <p:txBody>
          <a:bodyPr>
            <a:noAutofit/>
          </a:bodyPr>
          <a:lstStyle/>
          <a:p>
            <a:r>
              <a:rPr lang="en-US" sz="3200" b="1" dirty="0"/>
              <a:t>Genesis 22:9 Then they came to the place of which God had told him. And Abraham built an altar there and placed the wood in order; and he bound Isaac his son and laid him on the altar, upon the wood. 10 And Abraham stretched out his hand and took the knife to slay his son. 11 But the Angel of the Lord called to him from heaven and said, “Abraham, Abraham!”So he said, “Here I am.”12 And He said, “Do not lay your hand on the lad, or do anything to him</a:t>
            </a:r>
            <a:r>
              <a:rPr lang="en-US" sz="3200" b="1" dirty="0" smtClean="0"/>
              <a:t>;</a:t>
            </a:r>
            <a:r>
              <a:rPr lang="is-IS" sz="3200" b="1" dirty="0" smtClean="0"/>
              <a:t>…</a:t>
            </a:r>
          </a:p>
          <a:p>
            <a:r>
              <a:rPr lang="is-IS" sz="3200" b="1" u="sng" dirty="0" smtClean="0">
                <a:solidFill>
                  <a:srgbClr val="FF0000"/>
                </a:solidFill>
              </a:rPr>
              <a:t>...</a:t>
            </a:r>
            <a:r>
              <a:rPr lang="en-US" sz="3200" b="1" u="sng" dirty="0" smtClean="0">
                <a:solidFill>
                  <a:srgbClr val="FF0000"/>
                </a:solidFill>
              </a:rPr>
              <a:t> </a:t>
            </a:r>
            <a:r>
              <a:rPr lang="en-US" sz="3200" b="1" u="sng" dirty="0">
                <a:solidFill>
                  <a:srgbClr val="FF0000"/>
                </a:solidFill>
              </a:rPr>
              <a:t>for now I know that you fear God, since you have not withheld your son, your only son, from Me.”</a:t>
            </a:r>
            <a:endParaRPr lang="en-US" sz="3200" b="1" u="sng" dirty="0" smtClean="0">
              <a:solidFill>
                <a:srgbClr val="FF0000"/>
              </a:solidFill>
            </a:endParaRPr>
          </a:p>
        </p:txBody>
      </p:sp>
      <p:sp>
        <p:nvSpPr>
          <p:cNvPr id="4" name="Title 1"/>
          <p:cNvSpPr txBox="1">
            <a:spLocks/>
          </p:cNvSpPr>
          <p:nvPr/>
        </p:nvSpPr>
        <p:spPr>
          <a:xfrm>
            <a:off x="597568" y="385011"/>
            <a:ext cx="10515600" cy="125128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What Type of Faith Is God Looking For? </a:t>
            </a:r>
            <a:r>
              <a:rPr lang="en-US" b="1" u="sng" dirty="0" smtClean="0">
                <a:latin typeface="+mn-lt"/>
              </a:rPr>
              <a:t>Abrahamic</a:t>
            </a:r>
            <a:endParaRPr lang="en-US" b="1" u="sng" dirty="0">
              <a:latin typeface="+mn-lt"/>
            </a:endParaRPr>
          </a:p>
        </p:txBody>
      </p:sp>
    </p:spTree>
    <p:extLst>
      <p:ext uri="{BB962C8B-B14F-4D97-AF65-F5344CB8AC3E}">
        <p14:creationId xmlns:p14="http://schemas.microsoft.com/office/powerpoint/2010/main" xmlns="" val="788674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568" y="1255296"/>
            <a:ext cx="11163508" cy="4421604"/>
          </a:xfrm>
        </p:spPr>
        <p:txBody>
          <a:bodyPr>
            <a:noAutofit/>
          </a:bodyPr>
          <a:lstStyle/>
          <a:p>
            <a:r>
              <a:rPr lang="en-US" sz="3600" b="1" dirty="0" smtClean="0"/>
              <a:t>Matthew 7:15-20  </a:t>
            </a:r>
            <a:r>
              <a:rPr lang="en-US" sz="3600" dirty="0" smtClean="0"/>
              <a:t>“Beware of false prophets, who come to you in sheep's clothing, but inwardly they are ravenous wolves. </a:t>
            </a:r>
            <a:r>
              <a:rPr lang="en-US" sz="3600" b="1" dirty="0" smtClean="0">
                <a:solidFill>
                  <a:srgbClr val="FF0000"/>
                </a:solidFill>
              </a:rPr>
              <a:t>16 </a:t>
            </a:r>
            <a:r>
              <a:rPr lang="en-US" sz="3600" b="1" dirty="0">
                <a:solidFill>
                  <a:srgbClr val="FF0000"/>
                </a:solidFill>
              </a:rPr>
              <a:t>You will know them by their fruits. </a:t>
            </a:r>
            <a:r>
              <a:rPr lang="en-US" sz="3600" dirty="0"/>
              <a:t>Do men gather grapes from thornbushes or figs from thistles? 17 Even so, every good tree bears good fruit, but a bad tree bears bad fruit. 18 A good tree cannot bear bad fruit, nor can a bad tree bear good fruit. 19 Every tree that does not bear good fruit is cut down and thrown into the fire. </a:t>
            </a:r>
            <a:r>
              <a:rPr lang="en-US" sz="3600" b="1" dirty="0">
                <a:solidFill>
                  <a:srgbClr val="FF0000"/>
                </a:solidFill>
              </a:rPr>
              <a:t>20 Therefore by their fruits you will know them.</a:t>
            </a:r>
            <a:endParaRPr lang="en-US" sz="3600" b="1" dirty="0" smtClean="0">
              <a:solidFill>
                <a:srgbClr val="FF0000"/>
              </a:solidFill>
            </a:endParaRPr>
          </a:p>
        </p:txBody>
      </p:sp>
      <p:sp>
        <p:nvSpPr>
          <p:cNvPr id="4" name="Title 1"/>
          <p:cNvSpPr txBox="1">
            <a:spLocks/>
          </p:cNvSpPr>
          <p:nvPr/>
        </p:nvSpPr>
        <p:spPr>
          <a:xfrm>
            <a:off x="597568" y="385011"/>
            <a:ext cx="10515600" cy="125128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Faith Is Demonstrated in Action</a:t>
            </a:r>
            <a:endParaRPr lang="en-US" b="1" dirty="0"/>
          </a:p>
        </p:txBody>
      </p:sp>
    </p:spTree>
    <p:extLst>
      <p:ext uri="{BB962C8B-B14F-4D97-AF65-F5344CB8AC3E}">
        <p14:creationId xmlns:p14="http://schemas.microsoft.com/office/powerpoint/2010/main" xmlns="" val="306667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568" y="1636295"/>
            <a:ext cx="11163508" cy="4993104"/>
          </a:xfrm>
        </p:spPr>
        <p:txBody>
          <a:bodyPr>
            <a:noAutofit/>
          </a:bodyPr>
          <a:lstStyle/>
          <a:p>
            <a:r>
              <a:rPr lang="en-US" sz="3600" b="1" dirty="0" smtClean="0"/>
              <a:t>James 2:21 </a:t>
            </a:r>
            <a:r>
              <a:rPr lang="en-US" sz="3600" b="1" dirty="0"/>
              <a:t>Was not Abraham our father justified by works when he offered Isaac his son on the altar? </a:t>
            </a:r>
            <a:r>
              <a:rPr lang="en-US" sz="3600" b="1" dirty="0">
                <a:solidFill>
                  <a:srgbClr val="FF0000"/>
                </a:solidFill>
              </a:rPr>
              <a:t>22 Do you see that faith was working together with his works, and by works faith was made perfect?</a:t>
            </a:r>
            <a:r>
              <a:rPr lang="en-US" sz="3600" b="1" dirty="0"/>
              <a:t> 23 And the Scripture was fulfilled which says, “Abraham believed God, and it was accounted to him for righteousness.” And he was called the friend of God. </a:t>
            </a:r>
            <a:r>
              <a:rPr lang="en-US" sz="3600" b="1" dirty="0">
                <a:solidFill>
                  <a:srgbClr val="FF0000"/>
                </a:solidFill>
              </a:rPr>
              <a:t>24 You see then that a man is justified by works, and not by faith only.</a:t>
            </a:r>
            <a:endParaRPr lang="en-US" sz="3600" b="1" dirty="0" smtClean="0">
              <a:solidFill>
                <a:srgbClr val="FF0000"/>
              </a:solidFill>
            </a:endParaRPr>
          </a:p>
        </p:txBody>
      </p:sp>
      <p:sp>
        <p:nvSpPr>
          <p:cNvPr id="4" name="Title 1"/>
          <p:cNvSpPr txBox="1">
            <a:spLocks/>
          </p:cNvSpPr>
          <p:nvPr/>
        </p:nvSpPr>
        <p:spPr>
          <a:xfrm>
            <a:off x="597568" y="385011"/>
            <a:ext cx="10515600" cy="125128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What Type of Faith Is God Looking For? </a:t>
            </a:r>
            <a:r>
              <a:rPr lang="en-US" b="1" u="sng" dirty="0" smtClean="0">
                <a:latin typeface="+mn-lt"/>
              </a:rPr>
              <a:t>Abrahamic</a:t>
            </a:r>
            <a:endParaRPr lang="en-US" b="1" u="sng" dirty="0">
              <a:latin typeface="+mn-lt"/>
            </a:endParaRPr>
          </a:p>
        </p:txBody>
      </p:sp>
    </p:spTree>
    <p:extLst>
      <p:ext uri="{BB962C8B-B14F-4D97-AF65-F5344CB8AC3E}">
        <p14:creationId xmlns:p14="http://schemas.microsoft.com/office/powerpoint/2010/main" xmlns="" val="14696489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Living Faith Look Like?</a:t>
            </a:r>
            <a:r>
              <a:rPr lang="is-IS" dirty="0"/>
              <a:t/>
            </a:r>
            <a:br>
              <a:rPr lang="is-IS" dirty="0"/>
            </a:br>
            <a:r>
              <a:rPr lang="is-IS" dirty="0" smtClean="0"/>
              <a:t> </a:t>
            </a:r>
            <a:r>
              <a:rPr lang="is-IS" b="1" u="sng" dirty="0" smtClean="0"/>
              <a:t>Hebrews 11</a:t>
            </a:r>
            <a:endParaRPr lang="en-US" b="1" u="sng" dirty="0"/>
          </a:p>
        </p:txBody>
      </p:sp>
      <p:sp>
        <p:nvSpPr>
          <p:cNvPr id="3" name="Content Placeholder 2"/>
          <p:cNvSpPr>
            <a:spLocks noGrp="1"/>
          </p:cNvSpPr>
          <p:nvPr>
            <p:ph idx="1"/>
          </p:nvPr>
        </p:nvSpPr>
        <p:spPr>
          <a:xfrm>
            <a:off x="838200" y="1599467"/>
            <a:ext cx="10515600" cy="5012347"/>
          </a:xfrm>
        </p:spPr>
        <p:txBody>
          <a:bodyPr>
            <a:noAutofit/>
          </a:bodyPr>
          <a:lstStyle/>
          <a:p>
            <a:r>
              <a:rPr lang="en-US" sz="4000" dirty="0" smtClean="0"/>
              <a:t>A Living Faith Does</a:t>
            </a:r>
            <a:r>
              <a:rPr lang="is-IS" sz="4000" dirty="0" smtClean="0"/>
              <a:t>…</a:t>
            </a:r>
          </a:p>
          <a:p>
            <a:pPr lvl="1"/>
            <a:r>
              <a:rPr lang="en-US" sz="4000" dirty="0" smtClean="0"/>
              <a:t>4 By faith Abel </a:t>
            </a:r>
            <a:r>
              <a:rPr lang="en-US" sz="4000" b="1" u="sng" dirty="0" smtClean="0"/>
              <a:t>offered</a:t>
            </a:r>
            <a:r>
              <a:rPr lang="en-US" sz="4000" dirty="0" smtClean="0"/>
              <a:t> to God a more acceptable sacrifice</a:t>
            </a:r>
            <a:r>
              <a:rPr lang="is-IS" sz="4000" dirty="0" smtClean="0"/>
              <a:t>…</a:t>
            </a:r>
          </a:p>
          <a:p>
            <a:pPr lvl="1"/>
            <a:r>
              <a:rPr lang="en-US" sz="4000" dirty="0" smtClean="0"/>
              <a:t>7 By faith Noah, being divinely warned of things not yet seen, </a:t>
            </a:r>
            <a:r>
              <a:rPr lang="en-US" sz="4000" b="1" u="sng" dirty="0" smtClean="0"/>
              <a:t>moved</a:t>
            </a:r>
            <a:r>
              <a:rPr lang="en-US" sz="4000" dirty="0" smtClean="0"/>
              <a:t> with godly fear, prepared an ark</a:t>
            </a:r>
            <a:r>
              <a:rPr lang="is-IS" sz="4000" dirty="0" smtClean="0"/>
              <a:t>…</a:t>
            </a:r>
          </a:p>
          <a:p>
            <a:pPr lvl="1"/>
            <a:r>
              <a:rPr lang="en-US" sz="4000" dirty="0" smtClean="0"/>
              <a:t>8 By faith Abraham</a:t>
            </a:r>
            <a:r>
              <a:rPr lang="en-US" sz="4000" b="1" u="sng" dirty="0" smtClean="0"/>
              <a:t> obeyed</a:t>
            </a:r>
            <a:r>
              <a:rPr lang="en-US" sz="4000" dirty="0" smtClean="0"/>
              <a:t>..; And he went out, not knowing where he was going.</a:t>
            </a:r>
          </a:p>
        </p:txBody>
      </p:sp>
    </p:spTree>
    <p:extLst>
      <p:ext uri="{BB962C8B-B14F-4D97-AF65-F5344CB8AC3E}">
        <p14:creationId xmlns:p14="http://schemas.microsoft.com/office/powerpoint/2010/main" xmlns="" val="1400871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Does A Living Faith Looks Like Obedience</a:t>
            </a:r>
            <a:r>
              <a:rPr lang="is-IS" b="1" dirty="0" smtClean="0"/>
              <a:t>…</a:t>
            </a:r>
            <a:r>
              <a:rPr lang="en-US" b="1" dirty="0" smtClean="0"/>
              <a:t> </a:t>
            </a:r>
            <a:endParaRPr lang="en-US" b="1" dirty="0"/>
          </a:p>
        </p:txBody>
      </p:sp>
      <p:sp>
        <p:nvSpPr>
          <p:cNvPr id="3" name="Content Placeholder 2"/>
          <p:cNvSpPr>
            <a:spLocks noGrp="1"/>
          </p:cNvSpPr>
          <p:nvPr>
            <p:ph idx="1"/>
          </p:nvPr>
        </p:nvSpPr>
        <p:spPr>
          <a:xfrm>
            <a:off x="838200" y="1825624"/>
            <a:ext cx="10515600" cy="4550237"/>
          </a:xfrm>
        </p:spPr>
        <p:txBody>
          <a:bodyPr>
            <a:normAutofit/>
          </a:bodyPr>
          <a:lstStyle/>
          <a:p>
            <a:r>
              <a:rPr lang="en-US" sz="3600" dirty="0" smtClean="0"/>
              <a:t>Ephesians 2:10 For we are His workmanship, created in Christ Jesus </a:t>
            </a:r>
            <a:r>
              <a:rPr lang="en-US" sz="3600" b="1" u="sng" dirty="0" smtClean="0">
                <a:solidFill>
                  <a:srgbClr val="FF0000"/>
                </a:solidFill>
              </a:rPr>
              <a:t>for good works, which God prepared </a:t>
            </a:r>
            <a:r>
              <a:rPr lang="en-US" sz="3600" dirty="0" smtClean="0"/>
              <a:t>beforehand that </a:t>
            </a:r>
            <a:r>
              <a:rPr lang="en-US" sz="3600" b="1" u="sng" dirty="0" smtClean="0">
                <a:solidFill>
                  <a:srgbClr val="FF0000"/>
                </a:solidFill>
              </a:rPr>
              <a:t>we should walk in them</a:t>
            </a:r>
            <a:r>
              <a:rPr lang="en-US" sz="3600" dirty="0" smtClean="0"/>
              <a:t>.</a:t>
            </a:r>
          </a:p>
          <a:p>
            <a:endParaRPr lang="en-US" sz="3600" dirty="0" smtClean="0"/>
          </a:p>
          <a:p>
            <a:pPr lvl="1"/>
            <a:r>
              <a:rPr lang="en-US" sz="3600" b="1" dirty="0" smtClean="0"/>
              <a:t>Workmanship</a:t>
            </a:r>
            <a:r>
              <a:rPr lang="en-US" sz="3600" dirty="0" smtClean="0"/>
              <a:t> – the thing created</a:t>
            </a:r>
            <a:endParaRPr lang="is-IS" sz="3600" dirty="0" smtClean="0"/>
          </a:p>
          <a:p>
            <a:pPr lvl="1"/>
            <a:r>
              <a:rPr lang="is-IS" sz="3600" b="1" dirty="0" smtClean="0"/>
              <a:t>God prepared beforehand </a:t>
            </a:r>
            <a:r>
              <a:rPr lang="is-IS" sz="3600" dirty="0" smtClean="0"/>
              <a:t>– I don’t Have to make the work up</a:t>
            </a:r>
          </a:p>
          <a:p>
            <a:pPr lvl="1"/>
            <a:r>
              <a:rPr lang="is-IS" sz="3600" b="1" dirty="0" smtClean="0"/>
              <a:t>Walk in them </a:t>
            </a:r>
            <a:r>
              <a:rPr lang="is-IS" sz="3600" dirty="0" smtClean="0"/>
              <a:t>– I Should Be Living in His work</a:t>
            </a:r>
            <a:endParaRPr lang="en-US" sz="3600" dirty="0" smtClean="0"/>
          </a:p>
        </p:txBody>
      </p:sp>
    </p:spTree>
    <p:extLst>
      <p:ext uri="{BB962C8B-B14F-4D97-AF65-F5344CB8AC3E}">
        <p14:creationId xmlns:p14="http://schemas.microsoft.com/office/powerpoint/2010/main" xmlns="" val="2135513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What Does A Living Faith Look Like Today? </a:t>
            </a:r>
            <a:endParaRPr lang="en-US" b="1" dirty="0"/>
          </a:p>
        </p:txBody>
      </p:sp>
      <p:sp>
        <p:nvSpPr>
          <p:cNvPr id="3" name="Content Placeholder 2"/>
          <p:cNvSpPr>
            <a:spLocks noGrp="1"/>
          </p:cNvSpPr>
          <p:nvPr>
            <p:ph idx="1"/>
          </p:nvPr>
        </p:nvSpPr>
        <p:spPr>
          <a:xfrm>
            <a:off x="838200" y="1825624"/>
            <a:ext cx="10515600" cy="4550237"/>
          </a:xfrm>
        </p:spPr>
        <p:txBody>
          <a:bodyPr>
            <a:normAutofit fontScale="92500" lnSpcReduction="10000"/>
          </a:bodyPr>
          <a:lstStyle/>
          <a:p>
            <a:r>
              <a:rPr lang="en-US" sz="3600" dirty="0" smtClean="0"/>
              <a:t>Ephesians 2:10 For we are His workmanship, created in Christ Jesus </a:t>
            </a:r>
            <a:r>
              <a:rPr lang="en-US" sz="3600" b="1" u="sng" dirty="0" smtClean="0">
                <a:solidFill>
                  <a:srgbClr val="FF0000"/>
                </a:solidFill>
              </a:rPr>
              <a:t>for good works, which God prepared </a:t>
            </a:r>
            <a:r>
              <a:rPr lang="en-US" sz="3600" dirty="0" smtClean="0"/>
              <a:t>beforehand that </a:t>
            </a:r>
            <a:r>
              <a:rPr lang="en-US" sz="3600" b="1" u="sng" dirty="0" smtClean="0">
                <a:solidFill>
                  <a:srgbClr val="FF0000"/>
                </a:solidFill>
              </a:rPr>
              <a:t>we should walk in them</a:t>
            </a:r>
            <a:r>
              <a:rPr lang="en-US" sz="3600" dirty="0" smtClean="0"/>
              <a:t>.</a:t>
            </a:r>
          </a:p>
          <a:p>
            <a:endParaRPr lang="en-US" sz="800" dirty="0" smtClean="0"/>
          </a:p>
          <a:p>
            <a:r>
              <a:rPr lang="en-US" sz="3600" b="1" dirty="0" smtClean="0"/>
              <a:t>An Active Obedience:  </a:t>
            </a:r>
          </a:p>
          <a:p>
            <a:pPr lvl="1"/>
            <a:r>
              <a:rPr lang="en-US" sz="3200" dirty="0" smtClean="0"/>
              <a:t>Actively Engaged in Worship – John 4:19-24 (Singing, Prayer, Lord Supper, Collection)</a:t>
            </a:r>
          </a:p>
          <a:p>
            <a:pPr lvl="1"/>
            <a:r>
              <a:rPr lang="en-US" sz="3200" dirty="0" smtClean="0"/>
              <a:t>Active in Encouragement – Hebrews 10:22-24 </a:t>
            </a:r>
          </a:p>
          <a:p>
            <a:pPr lvl="1"/>
            <a:r>
              <a:rPr lang="en-US" sz="3200" dirty="0" smtClean="0"/>
              <a:t>Active in Evangelism – Matthew 28:19 &amp; 20 &amp; Mark 16:15&amp;16</a:t>
            </a:r>
          </a:p>
          <a:p>
            <a:pPr lvl="1"/>
            <a:r>
              <a:rPr lang="en-US" sz="3200" dirty="0" smtClean="0"/>
              <a:t>Active in Helping Needy – Galatians 6:10</a:t>
            </a:r>
            <a:endParaRPr lang="en-US" sz="3200" dirty="0"/>
          </a:p>
          <a:p>
            <a:pPr lvl="1"/>
            <a:endParaRPr lang="en-US" sz="3200" dirty="0" smtClean="0"/>
          </a:p>
        </p:txBody>
      </p:sp>
    </p:spTree>
    <p:extLst>
      <p:ext uri="{BB962C8B-B14F-4D97-AF65-F5344CB8AC3E}">
        <p14:creationId xmlns:p14="http://schemas.microsoft.com/office/powerpoint/2010/main" xmlns="" val="546901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 Living Faith Will Continue In Good Works</a:t>
            </a:r>
            <a:endParaRPr lang="en-US" sz="4000" dirty="0"/>
          </a:p>
        </p:txBody>
      </p:sp>
      <p:sp>
        <p:nvSpPr>
          <p:cNvPr id="3" name="Content Placeholder 2"/>
          <p:cNvSpPr>
            <a:spLocks noGrp="1"/>
          </p:cNvSpPr>
          <p:nvPr>
            <p:ph idx="1"/>
          </p:nvPr>
        </p:nvSpPr>
        <p:spPr>
          <a:xfrm>
            <a:off x="838200" y="1902702"/>
            <a:ext cx="10515600" cy="3088398"/>
          </a:xfrm>
        </p:spPr>
        <p:txBody>
          <a:bodyPr>
            <a:noAutofit/>
          </a:bodyPr>
          <a:lstStyle/>
          <a:p>
            <a:r>
              <a:rPr lang="en-US" sz="4000" b="1" dirty="0" smtClean="0"/>
              <a:t>Titus 3:8 </a:t>
            </a:r>
            <a:r>
              <a:rPr lang="en-US" sz="4000" b="1" dirty="0"/>
              <a:t>This is a faithful saying, and these things I want you to affirm constantly, </a:t>
            </a:r>
            <a:r>
              <a:rPr lang="en-US" sz="4000" b="1" u="sng" dirty="0">
                <a:solidFill>
                  <a:srgbClr val="FF0000"/>
                </a:solidFill>
              </a:rPr>
              <a:t>that those who have believed in God should be careful to maintain good works</a:t>
            </a:r>
            <a:r>
              <a:rPr lang="en-US" sz="4000" b="1" dirty="0"/>
              <a:t>. These things are good and profitable to men</a:t>
            </a:r>
            <a:r>
              <a:rPr lang="en-US" sz="4000" b="1" dirty="0" smtClean="0"/>
              <a:t>.</a:t>
            </a:r>
          </a:p>
          <a:p>
            <a:endParaRPr lang="en-US" sz="4000" b="1" dirty="0"/>
          </a:p>
          <a:p>
            <a:r>
              <a:rPr lang="en-US" sz="4000" b="1" dirty="0" smtClean="0"/>
              <a:t>Do I Have the Type of Faith God is Looking For?</a:t>
            </a:r>
          </a:p>
          <a:p>
            <a:endParaRPr lang="en-US" sz="4000" b="1" dirty="0"/>
          </a:p>
          <a:p>
            <a:endParaRPr lang="en-US" sz="4000" b="1" dirty="0"/>
          </a:p>
        </p:txBody>
      </p:sp>
    </p:spTree>
    <p:extLst>
      <p:ext uri="{BB962C8B-B14F-4D97-AF65-F5344CB8AC3E}">
        <p14:creationId xmlns:p14="http://schemas.microsoft.com/office/powerpoint/2010/main" xmlns="" val="10642218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11893563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 Living Faith Today</a:t>
            </a:r>
            <a:endParaRPr lang="en-US" dirty="0"/>
          </a:p>
        </p:txBody>
      </p:sp>
      <p:sp>
        <p:nvSpPr>
          <p:cNvPr id="3" name="Subtitle 2"/>
          <p:cNvSpPr>
            <a:spLocks noGrp="1"/>
          </p:cNvSpPr>
          <p:nvPr>
            <p:ph type="subTitle" idx="1"/>
          </p:nvPr>
        </p:nvSpPr>
        <p:spPr/>
        <p:txBody>
          <a:bodyPr>
            <a:normAutofit/>
          </a:bodyPr>
          <a:lstStyle/>
          <a:p>
            <a:r>
              <a:rPr lang="en-US" sz="3200" b="1" i="1" dirty="0" smtClean="0"/>
              <a:t>Faith in Action</a:t>
            </a:r>
            <a:endParaRPr lang="en-US" sz="3200" b="1" i="1" dirty="0"/>
          </a:p>
        </p:txBody>
      </p:sp>
    </p:spTree>
    <p:extLst>
      <p:ext uri="{BB962C8B-B14F-4D97-AF65-F5344CB8AC3E}">
        <p14:creationId xmlns:p14="http://schemas.microsoft.com/office/powerpoint/2010/main" xmlns="" val="4626984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God Is Looking For A Certain Type of Faith</a:t>
            </a:r>
            <a:endParaRPr lang="en-US" b="1" dirty="0"/>
          </a:p>
        </p:txBody>
      </p:sp>
      <p:sp>
        <p:nvSpPr>
          <p:cNvPr id="3" name="Content Placeholder 2"/>
          <p:cNvSpPr>
            <a:spLocks noGrp="1"/>
          </p:cNvSpPr>
          <p:nvPr>
            <p:ph idx="1"/>
          </p:nvPr>
        </p:nvSpPr>
        <p:spPr/>
        <p:txBody>
          <a:bodyPr>
            <a:normAutofit/>
          </a:bodyPr>
          <a:lstStyle/>
          <a:p>
            <a:r>
              <a:rPr lang="en-US" sz="4400" dirty="0" smtClean="0"/>
              <a:t>One That Pleases Him</a:t>
            </a:r>
          </a:p>
          <a:p>
            <a:r>
              <a:rPr lang="en-US" sz="4400" dirty="0" smtClean="0"/>
              <a:t>One That He is Able to Credit for Righteousness</a:t>
            </a:r>
          </a:p>
          <a:p>
            <a:r>
              <a:rPr lang="en-US" sz="4400" dirty="0" smtClean="0"/>
              <a:t>One That He can Allow His Saving Grace to be Accessed By</a:t>
            </a:r>
            <a:endParaRPr lang="en-US" sz="4400" dirty="0"/>
          </a:p>
        </p:txBody>
      </p:sp>
    </p:spTree>
    <p:extLst>
      <p:ext uri="{BB962C8B-B14F-4D97-AF65-F5344CB8AC3E}">
        <p14:creationId xmlns:p14="http://schemas.microsoft.com/office/powerpoint/2010/main" xmlns="" val="10241732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Faith Defined</a:t>
            </a:r>
            <a:endParaRPr lang="en-US" dirty="0"/>
          </a:p>
        </p:txBody>
      </p:sp>
      <p:sp>
        <p:nvSpPr>
          <p:cNvPr id="3" name="Content Placeholder 2"/>
          <p:cNvSpPr>
            <a:spLocks noGrp="1"/>
          </p:cNvSpPr>
          <p:nvPr>
            <p:ph idx="1"/>
          </p:nvPr>
        </p:nvSpPr>
        <p:spPr>
          <a:xfrm>
            <a:off x="838200" y="1690688"/>
            <a:ext cx="10515600" cy="4668960"/>
          </a:xfrm>
        </p:spPr>
        <p:txBody>
          <a:bodyPr>
            <a:normAutofit/>
          </a:bodyPr>
          <a:lstStyle/>
          <a:p>
            <a:r>
              <a:rPr lang="en-US" sz="3600" b="1" dirty="0" smtClean="0"/>
              <a:t>Hebrews 11:1 Now faith is the </a:t>
            </a:r>
            <a:r>
              <a:rPr lang="en-US" sz="3600" b="1" u="sng" dirty="0" smtClean="0"/>
              <a:t>substance </a:t>
            </a:r>
            <a:r>
              <a:rPr lang="en-US" sz="3600" b="1" dirty="0" smtClean="0"/>
              <a:t>of things hoped for, the </a:t>
            </a:r>
            <a:r>
              <a:rPr lang="en-US" sz="3600" b="1" u="sng" dirty="0" smtClean="0"/>
              <a:t>evidence</a:t>
            </a:r>
            <a:r>
              <a:rPr lang="en-US" sz="3600" b="1" dirty="0" smtClean="0"/>
              <a:t> of things not seen. </a:t>
            </a:r>
            <a:r>
              <a:rPr lang="en-US" sz="3600" dirty="0" smtClean="0"/>
              <a:t>	</a:t>
            </a:r>
            <a:r>
              <a:rPr lang="en-US" sz="3600" b="1" dirty="0" smtClean="0"/>
              <a:t>(NKJ)</a:t>
            </a:r>
          </a:p>
          <a:p>
            <a:r>
              <a:rPr lang="en-US" sz="3600" b="1" dirty="0" smtClean="0"/>
              <a:t>Hebrews 11:1 Now faith is </a:t>
            </a:r>
            <a:r>
              <a:rPr lang="en-US" sz="3600" b="1" u="sng" dirty="0" smtClean="0"/>
              <a:t>assurance</a:t>
            </a:r>
            <a:r>
              <a:rPr lang="en-US" sz="3600" b="1" dirty="0" smtClean="0"/>
              <a:t> of things hoped for, a </a:t>
            </a:r>
            <a:r>
              <a:rPr lang="en-US" sz="3600" b="1" u="sng" dirty="0" smtClean="0"/>
              <a:t>conviction</a:t>
            </a:r>
            <a:r>
              <a:rPr lang="en-US" sz="3600" b="1" dirty="0" smtClean="0"/>
              <a:t> of things not seen.  (ASV, ESV)</a:t>
            </a:r>
          </a:p>
          <a:p>
            <a:endParaRPr lang="en-US" sz="800" i="1" dirty="0" smtClean="0"/>
          </a:p>
          <a:p>
            <a:pPr marL="0" indent="0">
              <a:buNone/>
            </a:pPr>
            <a:r>
              <a:rPr lang="en-US" sz="3200" i="1" dirty="0" smtClean="0"/>
              <a:t>It is a Confidence; Firm Trust; that which has foundation</a:t>
            </a:r>
          </a:p>
          <a:p>
            <a:pPr marL="0" indent="0">
              <a:buNone/>
            </a:pPr>
            <a:r>
              <a:rPr lang="en-US" sz="3200" i="1" dirty="0" smtClean="0"/>
              <a:t>It is the thing that you can completely or fully depend on</a:t>
            </a:r>
          </a:p>
          <a:p>
            <a:pPr marL="0" indent="0">
              <a:buNone/>
            </a:pPr>
            <a:r>
              <a:rPr lang="en-US" sz="3200" i="1" dirty="0" smtClean="0"/>
              <a:t>It is an all consuming, complete submersion/absorption of an ideal; so much so it is to know without doubt</a:t>
            </a:r>
          </a:p>
          <a:p>
            <a:endParaRPr lang="en-US" dirty="0"/>
          </a:p>
        </p:txBody>
      </p:sp>
    </p:spTree>
    <p:extLst>
      <p:ext uri="{BB962C8B-B14F-4D97-AF65-F5344CB8AC3E}">
        <p14:creationId xmlns:p14="http://schemas.microsoft.com/office/powerpoint/2010/main" xmlns="" val="1668361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1000875" cy="1325563"/>
          </a:xfrm>
        </p:spPr>
        <p:txBody>
          <a:bodyPr>
            <a:normAutofit/>
          </a:bodyPr>
          <a:lstStyle/>
          <a:p>
            <a:r>
              <a:rPr lang="en-US" sz="4000" b="1" dirty="0"/>
              <a:t>To Believe With Absolute Confidence </a:t>
            </a:r>
            <a:r>
              <a:rPr lang="en-US" sz="4000" b="1" u="sng" dirty="0" smtClean="0"/>
              <a:t>2 Timothy </a:t>
            </a:r>
            <a:r>
              <a:rPr lang="en-US" sz="4000" b="1" u="sng" dirty="0"/>
              <a:t>1</a:t>
            </a:r>
          </a:p>
        </p:txBody>
      </p:sp>
      <p:sp>
        <p:nvSpPr>
          <p:cNvPr id="3" name="Content Placeholder 2"/>
          <p:cNvSpPr>
            <a:spLocks noGrp="1"/>
          </p:cNvSpPr>
          <p:nvPr>
            <p:ph idx="1"/>
          </p:nvPr>
        </p:nvSpPr>
        <p:spPr>
          <a:xfrm>
            <a:off x="627185" y="1520825"/>
            <a:ext cx="10515600" cy="4351338"/>
          </a:xfrm>
        </p:spPr>
        <p:txBody>
          <a:bodyPr>
            <a:noAutofit/>
          </a:bodyPr>
          <a:lstStyle/>
          <a:p>
            <a:pPr marL="0" indent="0">
              <a:buNone/>
            </a:pPr>
            <a:r>
              <a:rPr lang="en-US" sz="4000" dirty="0" smtClean="0"/>
              <a:t>8</a:t>
            </a:r>
            <a:r>
              <a:rPr lang="en-US" sz="4000" b="1" dirty="0" smtClean="0"/>
              <a:t> </a:t>
            </a:r>
            <a:r>
              <a:rPr lang="en-US" sz="4000" dirty="0" smtClean="0"/>
              <a:t>Therefore do not be ashamed of the testimony of our Lord, nor of me His prisoner, but share with me in the sufferings for the gospel according to the power of God, </a:t>
            </a:r>
            <a:r>
              <a:rPr lang="en-US" sz="4000" b="1" dirty="0" smtClean="0"/>
              <a:t>9 who has saved us and called us with a holy calling, not according to our works, but according to His own purpose and grace which was given to us in Christ Jesus before time began,</a:t>
            </a:r>
            <a:r>
              <a:rPr lang="is-IS" sz="4000" b="1" dirty="0" smtClean="0"/>
              <a:t>…</a:t>
            </a:r>
            <a:endParaRPr lang="en-US" sz="4000" b="1" dirty="0"/>
          </a:p>
        </p:txBody>
      </p:sp>
    </p:spTree>
    <p:extLst>
      <p:ext uri="{BB962C8B-B14F-4D97-AF65-F5344CB8AC3E}">
        <p14:creationId xmlns:p14="http://schemas.microsoft.com/office/powerpoint/2010/main" xmlns="" val="1175835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0"/>
            <a:ext cx="10515600" cy="1325563"/>
          </a:xfrm>
        </p:spPr>
        <p:txBody>
          <a:bodyPr>
            <a:normAutofit/>
          </a:bodyPr>
          <a:lstStyle/>
          <a:p>
            <a:r>
              <a:rPr lang="en-US" sz="4000" b="1" dirty="0" smtClean="0"/>
              <a:t>To Believe With Absolute Confidence  </a:t>
            </a:r>
            <a:r>
              <a:rPr lang="en-US" sz="4000" b="1" u="sng" dirty="0" smtClean="0"/>
              <a:t>2 Timothy 1</a:t>
            </a:r>
            <a:endParaRPr lang="en-US" sz="4000" b="1" u="sng" dirty="0"/>
          </a:p>
        </p:txBody>
      </p:sp>
      <p:sp>
        <p:nvSpPr>
          <p:cNvPr id="3" name="Content Placeholder 2"/>
          <p:cNvSpPr>
            <a:spLocks noGrp="1"/>
          </p:cNvSpPr>
          <p:nvPr>
            <p:ph idx="1"/>
          </p:nvPr>
        </p:nvSpPr>
        <p:spPr>
          <a:xfrm>
            <a:off x="589085" y="1025524"/>
            <a:ext cx="10515600" cy="5603876"/>
          </a:xfrm>
        </p:spPr>
        <p:txBody>
          <a:bodyPr>
            <a:noAutofit/>
          </a:bodyPr>
          <a:lstStyle/>
          <a:p>
            <a:pPr marL="0" indent="0">
              <a:buNone/>
            </a:pPr>
            <a:r>
              <a:rPr lang="en-US" sz="3600" dirty="0" smtClean="0"/>
              <a:t>10</a:t>
            </a:r>
            <a:r>
              <a:rPr lang="en-US" sz="3600" b="1" dirty="0" smtClean="0"/>
              <a:t> </a:t>
            </a:r>
            <a:r>
              <a:rPr lang="en-US" sz="3600" dirty="0" smtClean="0"/>
              <a:t>but has now been revealed by the appearing of our Savior Jesus Christ, who has abolished death and brought life and immortality to light through the gospel, 11 to which I was appointed a preacher, an apostle, and a teacher of the Gentiles. </a:t>
            </a:r>
            <a:r>
              <a:rPr lang="en-US" sz="3600" b="1" dirty="0" smtClean="0"/>
              <a:t>12 For this reason I also suffer these things; nevertheless I am not ashamed, for I </a:t>
            </a:r>
            <a:r>
              <a:rPr lang="en-US" sz="3600" b="1" u="sng" dirty="0" smtClean="0"/>
              <a:t>know whom I have believed </a:t>
            </a:r>
            <a:r>
              <a:rPr lang="en-US" sz="3600" b="1" dirty="0" smtClean="0"/>
              <a:t>and am </a:t>
            </a:r>
            <a:r>
              <a:rPr lang="en-US" sz="3600" b="1" u="sng" dirty="0" smtClean="0">
                <a:solidFill>
                  <a:srgbClr val="FF0000"/>
                </a:solidFill>
              </a:rPr>
              <a:t>persuaded</a:t>
            </a:r>
            <a:r>
              <a:rPr lang="en-US" sz="3600" b="1" dirty="0" smtClean="0"/>
              <a:t> that He is able to keep what I have committed to Him until that Day.</a:t>
            </a:r>
          </a:p>
          <a:p>
            <a:pPr marL="0" indent="0">
              <a:buNone/>
            </a:pPr>
            <a:r>
              <a:rPr lang="en-US" sz="3600" i="1" dirty="0" smtClean="0"/>
              <a:t>ESV – </a:t>
            </a:r>
            <a:r>
              <a:rPr lang="en-US" sz="3600" b="1" i="1" u="sng" dirty="0" smtClean="0">
                <a:solidFill>
                  <a:srgbClr val="FF0000"/>
                </a:solidFill>
              </a:rPr>
              <a:t>Convinced </a:t>
            </a:r>
          </a:p>
          <a:p>
            <a:pPr marL="0" indent="0">
              <a:buNone/>
            </a:pPr>
            <a:endParaRPr lang="en-US" sz="3600" b="1" dirty="0"/>
          </a:p>
        </p:txBody>
      </p:sp>
    </p:spTree>
    <p:extLst>
      <p:ext uri="{BB962C8B-B14F-4D97-AF65-F5344CB8AC3E}">
        <p14:creationId xmlns:p14="http://schemas.microsoft.com/office/powerpoint/2010/main" xmlns="" val="59888016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7568" y="1407695"/>
            <a:ext cx="10927682" cy="5221705"/>
          </a:xfrm>
        </p:spPr>
        <p:txBody>
          <a:bodyPr>
            <a:noAutofit/>
          </a:bodyPr>
          <a:lstStyle/>
          <a:p>
            <a:r>
              <a:rPr lang="en-US" sz="3600" b="1" dirty="0" smtClean="0"/>
              <a:t>Ephesians </a:t>
            </a:r>
            <a:r>
              <a:rPr lang="en-US" sz="3600" b="1" dirty="0"/>
              <a:t>2:8-10  For by grace you have been saved through faith, and that not of yourselves; it is the gift of God, 9 not of works, lest anyone should boast. 10 For we are His workmanship, created in Christ Jesus for good works, which God prepared beforehand that we should walk in them</a:t>
            </a:r>
            <a:r>
              <a:rPr lang="en-US" sz="3600" dirty="0" smtClean="0"/>
              <a:t>.</a:t>
            </a:r>
          </a:p>
          <a:p>
            <a:endParaRPr lang="en-US" sz="800" dirty="0" smtClean="0"/>
          </a:p>
          <a:p>
            <a:r>
              <a:rPr lang="en-US" sz="3600" dirty="0" smtClean="0"/>
              <a:t>There Are No Works Of Merit To Earn Salvation</a:t>
            </a:r>
          </a:p>
          <a:p>
            <a:r>
              <a:rPr lang="en-US" sz="3600" dirty="0" smtClean="0"/>
              <a:t>There Are Works of Faith That God Expects His People To “Walk in them”</a:t>
            </a:r>
          </a:p>
          <a:p>
            <a:endParaRPr lang="en-US" sz="4000" dirty="0"/>
          </a:p>
        </p:txBody>
      </p:sp>
      <p:sp>
        <p:nvSpPr>
          <p:cNvPr id="4" name="Title 1"/>
          <p:cNvSpPr txBox="1">
            <a:spLocks/>
          </p:cNvSpPr>
          <p:nvPr/>
        </p:nvSpPr>
        <p:spPr>
          <a:xfrm>
            <a:off x="597568" y="385011"/>
            <a:ext cx="10515600" cy="1251284"/>
          </a:xfrm>
          <a:prstGeom prst="rect">
            <a:avLst/>
          </a:prstGeom>
        </p:spPr>
        <p:txBody>
          <a:bodyPr vert="horz" lIns="91440" tIns="45720" rIns="91440" bIns="4572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t>What Type of Faith Is God Looking For?</a:t>
            </a:r>
            <a:endParaRPr lang="en-US" b="1" dirty="0"/>
          </a:p>
        </p:txBody>
      </p:sp>
    </p:spTree>
    <p:extLst>
      <p:ext uri="{BB962C8B-B14F-4D97-AF65-F5344CB8AC3E}">
        <p14:creationId xmlns:p14="http://schemas.microsoft.com/office/powerpoint/2010/main" xmlns="" val="168657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00062"/>
            <a:ext cx="10791092" cy="1325563"/>
          </a:xfrm>
        </p:spPr>
        <p:txBody>
          <a:bodyPr/>
          <a:lstStyle/>
          <a:p>
            <a:r>
              <a:rPr lang="is-IS" b="1" dirty="0" smtClean="0"/>
              <a:t>Two Types of Faith:  Dead or Living - </a:t>
            </a:r>
            <a:r>
              <a:rPr lang="is-IS" b="1" u="sng" dirty="0" smtClean="0"/>
              <a:t>James 2</a:t>
            </a:r>
            <a:endParaRPr lang="en-US" b="1" u="sng" dirty="0"/>
          </a:p>
        </p:txBody>
      </p:sp>
      <p:sp>
        <p:nvSpPr>
          <p:cNvPr id="3" name="Content Placeholder 2"/>
          <p:cNvSpPr>
            <a:spLocks noGrp="1"/>
          </p:cNvSpPr>
          <p:nvPr>
            <p:ph idx="1"/>
          </p:nvPr>
        </p:nvSpPr>
        <p:spPr/>
        <p:txBody>
          <a:bodyPr>
            <a:noAutofit/>
          </a:bodyPr>
          <a:lstStyle/>
          <a:p>
            <a:r>
              <a:rPr lang="en-US" sz="4000" b="1" dirty="0" smtClean="0"/>
              <a:t>14 What does it profit, my brethren, if someone says he has faith but does not have works? Can faith save him? 15 If a brother or sister is naked and destitute of daily food, 16 and one of you says to them, “Depart in peace, be warmed and filled,” but you do not give them the things which are needed for the body, what does it profit</a:t>
            </a:r>
            <a:r>
              <a:rPr lang="en-US" sz="4000" dirty="0" smtClean="0"/>
              <a:t>? </a:t>
            </a:r>
          </a:p>
        </p:txBody>
      </p:sp>
    </p:spTree>
    <p:extLst>
      <p:ext uri="{BB962C8B-B14F-4D97-AF65-F5344CB8AC3E}">
        <p14:creationId xmlns:p14="http://schemas.microsoft.com/office/powerpoint/2010/main" xmlns="" val="3402818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599467"/>
            <a:ext cx="10515600" cy="5012347"/>
          </a:xfrm>
        </p:spPr>
        <p:txBody>
          <a:bodyPr>
            <a:noAutofit/>
          </a:bodyPr>
          <a:lstStyle/>
          <a:p>
            <a:r>
              <a:rPr lang="en-US" sz="4000" b="1" u="sng" dirty="0" smtClean="0">
                <a:solidFill>
                  <a:srgbClr val="FF0000"/>
                </a:solidFill>
              </a:rPr>
              <a:t>17 Thus also faith by itself, if it does not have works, is dead. </a:t>
            </a:r>
            <a:r>
              <a:rPr lang="en-US" sz="4000" b="1" dirty="0" smtClean="0"/>
              <a:t>18 But someone will say, “You have faith, and I have works.” Show me your faith without your works, and </a:t>
            </a:r>
            <a:r>
              <a:rPr lang="en-US" sz="4000" b="1" u="sng" dirty="0" smtClean="0">
                <a:solidFill>
                  <a:srgbClr val="FF0000"/>
                </a:solidFill>
              </a:rPr>
              <a:t>I will show you my faith by my works</a:t>
            </a:r>
            <a:r>
              <a:rPr lang="en-US" sz="4000" b="1" dirty="0" smtClean="0"/>
              <a:t>.19 You believe that there is one God. You do well. Even the demons believe—and tremble! 20 But do you want to know, O foolish man, that </a:t>
            </a:r>
            <a:r>
              <a:rPr lang="en-US" sz="4000" b="1" u="sng" dirty="0" smtClean="0">
                <a:solidFill>
                  <a:srgbClr val="FF0000"/>
                </a:solidFill>
              </a:rPr>
              <a:t>faith without works is dead?</a:t>
            </a:r>
          </a:p>
        </p:txBody>
      </p:sp>
      <p:sp>
        <p:nvSpPr>
          <p:cNvPr id="7" name="Title 1"/>
          <p:cNvSpPr>
            <a:spLocks noGrp="1"/>
          </p:cNvSpPr>
          <p:nvPr>
            <p:ph type="title"/>
          </p:nvPr>
        </p:nvSpPr>
        <p:spPr>
          <a:xfrm>
            <a:off x="838200" y="500062"/>
            <a:ext cx="10791092" cy="1325563"/>
          </a:xfrm>
        </p:spPr>
        <p:txBody>
          <a:bodyPr>
            <a:normAutofit/>
          </a:bodyPr>
          <a:lstStyle/>
          <a:p>
            <a:r>
              <a:rPr lang="is-IS" sz="3600" b="1" dirty="0" smtClean="0"/>
              <a:t>Two Types of Faith:  Dead or Living - </a:t>
            </a:r>
            <a:r>
              <a:rPr lang="is-IS" sz="3600" b="1" u="sng" dirty="0" smtClean="0"/>
              <a:t>James 2</a:t>
            </a:r>
            <a:endParaRPr lang="en-US" sz="3600" b="1" u="sng" dirty="0"/>
          </a:p>
        </p:txBody>
      </p:sp>
    </p:spTree>
    <p:extLst>
      <p:ext uri="{BB962C8B-B14F-4D97-AF65-F5344CB8AC3E}">
        <p14:creationId xmlns:p14="http://schemas.microsoft.com/office/powerpoint/2010/main" xmlns="" val="18611060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3496</TotalTime>
  <Words>1386</Words>
  <Application>Microsoft Macintosh PowerPoint</Application>
  <PresentationFormat>Custom</PresentationFormat>
  <Paragraphs>70</Paragraphs>
  <Slides>19</Slides>
  <Notes>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Slide 1</vt:lpstr>
      <vt:lpstr>A Living Faith Today</vt:lpstr>
      <vt:lpstr>God Is Looking For A Certain Type of Faith</vt:lpstr>
      <vt:lpstr>Faith Defined</vt:lpstr>
      <vt:lpstr>To Believe With Absolute Confidence 2 Timothy 1</vt:lpstr>
      <vt:lpstr>To Believe With Absolute Confidence  2 Timothy 1</vt:lpstr>
      <vt:lpstr>Slide 7</vt:lpstr>
      <vt:lpstr>Two Types of Faith:  Dead or Living - James 2</vt:lpstr>
      <vt:lpstr>Two Types of Faith:  Dead or Living - James 2</vt:lpstr>
      <vt:lpstr>Slide 10</vt:lpstr>
      <vt:lpstr>Slide 11</vt:lpstr>
      <vt:lpstr>Slide 12</vt:lpstr>
      <vt:lpstr>Slide 13</vt:lpstr>
      <vt:lpstr>Slide 14</vt:lpstr>
      <vt:lpstr>What Does A Living Faith Look Like?  Hebrews 11</vt:lpstr>
      <vt:lpstr>What Does A Living Faith Looks Like Obedience… </vt:lpstr>
      <vt:lpstr>What Does A Living Faith Look Like Today? </vt:lpstr>
      <vt:lpstr>A Living Faith Will Continue In Good Works</vt:lpstr>
      <vt:lpstr>Slide 19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Living Faith Today</dc:title>
  <dc:creator>Nick Whichard</dc:creator>
  <cp:lastModifiedBy>Customer</cp:lastModifiedBy>
  <cp:revision>98</cp:revision>
  <cp:lastPrinted>2016-07-13T05:05:44Z</cp:lastPrinted>
  <dcterms:created xsi:type="dcterms:W3CDTF">2016-07-09T23:08:04Z</dcterms:created>
  <dcterms:modified xsi:type="dcterms:W3CDTF">2016-07-14T23:09:20Z</dcterms:modified>
</cp:coreProperties>
</file>